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8" r:id="rId1"/>
  </p:sldMasterIdLst>
  <p:notesMasterIdLst>
    <p:notesMasterId r:id="rId79"/>
  </p:notesMasterIdLst>
  <p:handoutMasterIdLst>
    <p:handoutMasterId r:id="rId80"/>
  </p:handoutMasterIdLst>
  <p:sldIdLst>
    <p:sldId id="689" r:id="rId2"/>
    <p:sldId id="777" r:id="rId3"/>
    <p:sldId id="695" r:id="rId4"/>
    <p:sldId id="690" r:id="rId5"/>
    <p:sldId id="698" r:id="rId6"/>
    <p:sldId id="699" r:id="rId7"/>
    <p:sldId id="700" r:id="rId8"/>
    <p:sldId id="701" r:id="rId9"/>
    <p:sldId id="702" r:id="rId10"/>
    <p:sldId id="705" r:id="rId11"/>
    <p:sldId id="706" r:id="rId12"/>
    <p:sldId id="707" r:id="rId13"/>
    <p:sldId id="708" r:id="rId14"/>
    <p:sldId id="709" r:id="rId15"/>
    <p:sldId id="710" r:id="rId16"/>
    <p:sldId id="711" r:id="rId17"/>
    <p:sldId id="712" r:id="rId18"/>
    <p:sldId id="713" r:id="rId19"/>
    <p:sldId id="714" r:id="rId20"/>
    <p:sldId id="715" r:id="rId21"/>
    <p:sldId id="717" r:id="rId22"/>
    <p:sldId id="718" r:id="rId23"/>
    <p:sldId id="719" r:id="rId24"/>
    <p:sldId id="720" r:id="rId25"/>
    <p:sldId id="721" r:id="rId26"/>
    <p:sldId id="722" r:id="rId27"/>
    <p:sldId id="762" r:id="rId28"/>
    <p:sldId id="763" r:id="rId29"/>
    <p:sldId id="764" r:id="rId30"/>
    <p:sldId id="726" r:id="rId31"/>
    <p:sldId id="727" r:id="rId32"/>
    <p:sldId id="728" r:id="rId33"/>
    <p:sldId id="729" r:id="rId34"/>
    <p:sldId id="730" r:id="rId35"/>
    <p:sldId id="731" r:id="rId36"/>
    <p:sldId id="732" r:id="rId37"/>
    <p:sldId id="733" r:id="rId38"/>
    <p:sldId id="765" r:id="rId39"/>
    <p:sldId id="734" r:id="rId40"/>
    <p:sldId id="735" r:id="rId41"/>
    <p:sldId id="736" r:id="rId42"/>
    <p:sldId id="737" r:id="rId43"/>
    <p:sldId id="738" r:id="rId44"/>
    <p:sldId id="739" r:id="rId45"/>
    <p:sldId id="740" r:id="rId46"/>
    <p:sldId id="741" r:id="rId47"/>
    <p:sldId id="742" r:id="rId48"/>
    <p:sldId id="743" r:id="rId49"/>
    <p:sldId id="744" r:id="rId50"/>
    <p:sldId id="745" r:id="rId51"/>
    <p:sldId id="746" r:id="rId52"/>
    <p:sldId id="748" r:id="rId53"/>
    <p:sldId id="749" r:id="rId54"/>
    <p:sldId id="766" r:id="rId55"/>
    <p:sldId id="750" r:id="rId56"/>
    <p:sldId id="751" r:id="rId57"/>
    <p:sldId id="752" r:id="rId58"/>
    <p:sldId id="753" r:id="rId59"/>
    <p:sldId id="754" r:id="rId60"/>
    <p:sldId id="755" r:id="rId61"/>
    <p:sldId id="756" r:id="rId62"/>
    <p:sldId id="757" r:id="rId63"/>
    <p:sldId id="758" r:id="rId64"/>
    <p:sldId id="767" r:id="rId65"/>
    <p:sldId id="759" r:id="rId66"/>
    <p:sldId id="760" r:id="rId67"/>
    <p:sldId id="761" r:id="rId68"/>
    <p:sldId id="768" r:id="rId69"/>
    <p:sldId id="769" r:id="rId70"/>
    <p:sldId id="773" r:id="rId71"/>
    <p:sldId id="774" r:id="rId72"/>
    <p:sldId id="775" r:id="rId73"/>
    <p:sldId id="776" r:id="rId74"/>
    <p:sldId id="770" r:id="rId75"/>
    <p:sldId id="771" r:id="rId76"/>
    <p:sldId id="772" r:id="rId77"/>
    <p:sldId id="684" r:id="rId78"/>
  </p:sldIdLst>
  <p:sldSz cx="12198350" cy="68595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10BDD4"/>
    <a:srgbClr val="FFFF00"/>
    <a:srgbClr val="A19A3D"/>
    <a:srgbClr val="7AC71D"/>
    <a:srgbClr val="FF3300"/>
    <a:srgbClr val="0D94D7"/>
    <a:srgbClr val="BC8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8420" autoAdjust="0"/>
  </p:normalViewPr>
  <p:slideViewPr>
    <p:cSldViewPr>
      <p:cViewPr varScale="1">
        <p:scale>
          <a:sx n="98" d="100"/>
          <a:sy n="98" d="100"/>
        </p:scale>
        <p:origin x="55" y="-243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3E3F128-43A0-4C94-B045-A35AEED91ADC}" type="datetimeFigureOut">
              <a:rPr lang="zh-CN" altLang="en-US"/>
              <a:pPr>
                <a:defRPr/>
              </a:pPr>
              <a:t>2021/9/13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88E3C55-8B37-4940-BDBF-95E03A8C8E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64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6E28E8C-C8AC-4E66-BB5A-61B2C7B78C8E}" type="datetimeFigureOut">
              <a:rPr lang="zh-CN" altLang="en-US"/>
              <a:pPr/>
              <a:t>2021/9/13</a:t>
            </a:fld>
            <a:endParaRPr lang="en-US" altLang="zh-CN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FF79802C-19AE-4F9D-9FD9-C8BF7844585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96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72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4720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815CD8F7-F5A7-4D10-9D0D-642CC0C89D7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681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64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8158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802C-19AE-4F9D-9FD9-C8BF78445859}" type="slidenum">
              <a:rPr lang="zh-CN" altLang="en-US" smtClean="0"/>
              <a:pPr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14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69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3696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9A6334E2-B10E-4232-878C-7B1245C3C471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77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66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8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3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05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12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5130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B0195100-298F-4560-A5A0-AC6A7883DDE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4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79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27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531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12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5130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B0195100-298F-4560-A5A0-AC6A7883DDE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28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131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12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5130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B0195100-298F-4560-A5A0-AC6A7883DDE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29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259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38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766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54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60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594825"/>
      </p:ext>
    </p:extLst>
  </p:cSld>
  <p:clrMapOvr>
    <a:masterClrMapping/>
  </p:clrMapOvr>
  <p:transition spd="med" advClick="0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144556"/>
      </p:ext>
    </p:extLst>
  </p:cSld>
  <p:clrMapOvr>
    <a:masterClrMapping/>
  </p:clrMapOvr>
  <p:transition spd="med" advClick="0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31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3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43157"/>
      </p:ext>
    </p:extLst>
  </p:cSld>
  <p:clrMapOvr>
    <a:masterClrMapping/>
  </p:clrMapOvr>
  <p:transition spd="med" advClick="0" advTm="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22"/>
            <a:ext cx="12198351" cy="686341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007960" y="834057"/>
            <a:ext cx="104706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431595" y="390618"/>
            <a:ext cx="520767" cy="274702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1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1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1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10806148" y="322735"/>
            <a:ext cx="895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24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24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32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653426"/>
      </p:ext>
    </p:extLst>
  </p:cSld>
  <p:clrMapOvr>
    <a:masterClrMapping/>
  </p:clrMapOvr>
  <p:transition spd="med" advClick="0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8488"/>
            <a:ext cx="1036796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17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23688953"/>
      </p:ext>
    </p:extLst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75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75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80053"/>
      </p:ext>
    </p:extLst>
  </p:cSld>
  <p:clrMapOvr>
    <a:masterClrMapping/>
  </p:clrMapOvr>
  <p:transition spd="med" advClick="0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2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2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55245"/>
      </p:ext>
    </p:extLst>
  </p:cSld>
  <p:clrMapOvr>
    <a:masterClrMapping/>
  </p:clrMapOvr>
  <p:transition spd="med" advClick="0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191942"/>
      </p:ext>
    </p:extLst>
  </p:cSld>
  <p:clrMapOvr>
    <a:masterClrMapping/>
  </p:clrMapOvr>
  <p:transition spd="med" advClick="0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017768"/>
      </p:ext>
    </p:extLst>
  </p:cSld>
  <p:clrMapOvr>
    <a:masterClrMapping/>
  </p:clrMapOvr>
  <p:transition spd="med" advClick="0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4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2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5202598"/>
      </p:ext>
    </p:extLst>
  </p:cSld>
  <p:clrMapOvr>
    <a:masterClrMapping/>
  </p:clrMapOvr>
  <p:transition spd="med" advClick="0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2188"/>
            <a:ext cx="7319963" cy="5667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8925"/>
            <a:ext cx="7319963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5435591"/>
      </p:ext>
    </p:extLst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UpDiag">
          <a:fgClr>
            <a:srgbClr val="D9D9D9"/>
          </a:fgClr>
          <a:bgClr>
            <a:srgbClr val="F2F2F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708" name="Picture 4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12190413" cy="68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</p:sldLayoutIdLst>
  <p:transition spd="med" advClick="0" advTm="0">
    <p:pull/>
  </p:transition>
  <p:timing>
    <p:tnLst>
      <p:par>
        <p:cTn id="1" dur="indefinite" restart="never" nodeType="tmRoot"/>
      </p:par>
    </p:tnLst>
  </p:timing>
  <p:txStyles>
    <p:titleStyle>
      <a:lvl1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4572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9144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13716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18288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9pPr>
    </p:titleStyle>
    <p:bodyStyle>
      <a:lvl1pPr marL="455613" indent="-4556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3800">
          <a:solidFill>
            <a:schemeClr val="tx1"/>
          </a:solidFill>
          <a:latin typeface="+mn-lt"/>
          <a:ea typeface="+mn-ea"/>
        </a:defRPr>
      </a:lvl2pPr>
      <a:lvl3pPr marL="1524000" indent="-304800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100">
          <a:solidFill>
            <a:schemeClr val="tx1"/>
          </a:solidFill>
          <a:latin typeface="+mn-lt"/>
          <a:ea typeface="+mn-ea"/>
        </a:defRPr>
      </a:lvl3pPr>
      <a:lvl4pPr marL="2133600" indent="-307975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32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2004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76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48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20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5.png"/><Relationship Id="rId7" Type="http://schemas.openxmlformats.org/officeDocument/2006/relationships/image" Target="../media/image2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>
            <a:extLst>
              <a:ext uri="{FF2B5EF4-FFF2-40B4-BE49-F238E27FC236}">
                <a16:creationId xmlns:a16="http://schemas.microsoft.com/office/drawing/2014/main" id="{36E7B933-2CBB-4285-9C01-8265D4BDB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" y="0"/>
            <a:ext cx="12183993" cy="6859588"/>
          </a:xfrm>
          <a:prstGeom prst="rect">
            <a:avLst/>
          </a:prstGeom>
        </p:spPr>
      </p:pic>
      <p:sp>
        <p:nvSpPr>
          <p:cNvPr id="129" name="TextBox 26">
            <a:extLst>
              <a:ext uri="{FF2B5EF4-FFF2-40B4-BE49-F238E27FC236}">
                <a16:creationId xmlns:a16="http://schemas.microsoft.com/office/drawing/2014/main" id="{676899CD-5C83-4B53-BFA7-53ABDA795D87}"/>
              </a:ext>
            </a:extLst>
          </p:cNvPr>
          <p:cNvSpPr txBox="1"/>
          <p:nvPr/>
        </p:nvSpPr>
        <p:spPr>
          <a:xfrm>
            <a:off x="402116" y="1397182"/>
            <a:ext cx="66247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面向对象程序设计</a:t>
            </a:r>
            <a:endParaRPr lang="en-US" altLang="zh-CN" sz="6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36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第四章：类的设计（二）</a:t>
            </a:r>
            <a:endParaRPr lang="en-US" altLang="zh-CN" sz="36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0" name="TextBox 12">
            <a:extLst>
              <a:ext uri="{FF2B5EF4-FFF2-40B4-BE49-F238E27FC236}">
                <a16:creationId xmlns:a16="http://schemas.microsoft.com/office/drawing/2014/main" id="{479E23A7-7B83-4AF3-8795-3B16207A7272}"/>
              </a:ext>
            </a:extLst>
          </p:cNvPr>
          <p:cNvSpPr txBox="1"/>
          <p:nvPr/>
        </p:nvSpPr>
        <p:spPr>
          <a:xfrm>
            <a:off x="582507" y="189434"/>
            <a:ext cx="2636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spc="-300" smtClean="0">
                <a:solidFill>
                  <a:schemeClr val="bg1"/>
                </a:solidFill>
                <a:latin typeface="Agency FB" pitchFamily="34" charset="0"/>
              </a:rPr>
              <a:t>2021</a:t>
            </a:r>
            <a:endParaRPr lang="zh-CN" altLang="en-US" sz="7200" spc="-300" dirty="0">
              <a:solidFill>
                <a:schemeClr val="bg1"/>
              </a:solidFill>
              <a:latin typeface="Agency FB" pitchFamily="34" charset="0"/>
            </a:endParaRPr>
          </a:p>
        </p:txBody>
      </p:sp>
      <p:sp>
        <p:nvSpPr>
          <p:cNvPr id="131" name="TextBox 33">
            <a:extLst>
              <a:ext uri="{FF2B5EF4-FFF2-40B4-BE49-F238E27FC236}">
                <a16:creationId xmlns:a16="http://schemas.microsoft.com/office/drawing/2014/main" id="{FFD3213A-B971-4F8D-8915-020533E32684}"/>
              </a:ext>
            </a:extLst>
          </p:cNvPr>
          <p:cNvSpPr txBox="1"/>
          <p:nvPr/>
        </p:nvSpPr>
        <p:spPr>
          <a:xfrm>
            <a:off x="770583" y="4599714"/>
            <a:ext cx="588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李际军  </a:t>
            </a:r>
            <a:r>
              <a:rPr lang="en-US" altLang="zh-CN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lijijun@cs.zju.edu.cn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1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4559" y="673052"/>
            <a:ext cx="9750877" cy="56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None/>
              <a:defRPr/>
            </a:pPr>
            <a:r>
              <a:rPr lang="en-US" altLang="zh-CN" sz="2400" kern="0" dirty="0">
                <a:cs typeface="Courier New" pitchFamily="49" charset="0"/>
              </a:rPr>
              <a:t>  </a:t>
            </a:r>
            <a:r>
              <a:rPr lang="en-US" altLang="zh-CN" sz="2400" b="0" kern="0" dirty="0">
                <a:cs typeface="Courier New" pitchFamily="49" charset="0"/>
              </a:rPr>
              <a:t>#include&lt;</a:t>
            </a:r>
            <a:r>
              <a:rPr lang="en-US" altLang="zh-CN" sz="2400" b="0" kern="0" dirty="0" err="1">
                <a:cs typeface="Courier New" pitchFamily="49" charset="0"/>
              </a:rPr>
              <a:t>iostream.h</a:t>
            </a:r>
            <a:r>
              <a:rPr lang="en-US" altLang="zh-CN" sz="2400" b="0" kern="0" dirty="0">
                <a:cs typeface="Courier New" pitchFamily="49" charset="0"/>
              </a:rPr>
              <a:t>&gt;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#include&lt;</a:t>
            </a:r>
            <a:r>
              <a:rPr lang="en-US" altLang="zh-CN" sz="2400" b="0" kern="0" dirty="0" err="1">
                <a:cs typeface="Courier New" pitchFamily="49" charset="0"/>
              </a:rPr>
              <a:t>string.h</a:t>
            </a:r>
            <a:r>
              <a:rPr lang="en-US" altLang="zh-CN" sz="2400" b="0" kern="0" dirty="0">
                <a:cs typeface="Courier New" pitchFamily="49" charset="0"/>
              </a:rPr>
              <a:t>&gt;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  class boy;</a:t>
            </a:r>
            <a:r>
              <a:rPr lang="en-US" altLang="zh-CN" sz="2400" b="0" kern="0" dirty="0">
                <a:cs typeface="Courier New" pitchFamily="49" charset="0"/>
              </a:rPr>
              <a:t>                 </a:t>
            </a:r>
            <a:r>
              <a:rPr lang="en-US" altLang="zh-CN" sz="2400" b="0" kern="0" dirty="0" smtClean="0">
                <a:cs typeface="Courier New" pitchFamily="49" charset="0"/>
              </a:rPr>
              <a:t>		//</a:t>
            </a:r>
            <a:r>
              <a:rPr lang="zh-CN" altLang="en-US" sz="2400" b="0" kern="0" dirty="0">
                <a:ea typeface="楷体_GB2312" charset="-122"/>
              </a:rPr>
              <a:t>向前引用</a:t>
            </a:r>
            <a:endParaRPr lang="zh-CN" altLang="en-US" sz="2400" b="0" kern="0" dirty="0">
              <a:cs typeface="Courier New" pitchFamily="49" charset="0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zh-CN" altLang="en-US" sz="2400" b="0" kern="0" dirty="0">
                <a:cs typeface="Courier New" pitchFamily="49" charset="0"/>
              </a:rPr>
              <a:t>  </a:t>
            </a:r>
            <a:r>
              <a:rPr lang="en-US" altLang="zh-CN" sz="2400" b="0" kern="0" dirty="0">
                <a:cs typeface="Courier New" pitchFamily="49" charset="0"/>
              </a:rPr>
              <a:t>class girl{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public: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    void </a:t>
            </a:r>
            <a:r>
              <a:rPr lang="en-US" altLang="zh-CN" sz="2400" b="0" kern="0" dirty="0" err="1">
                <a:cs typeface="Courier New" pitchFamily="49" charset="0"/>
              </a:rPr>
              <a:t>init</a:t>
            </a:r>
            <a:r>
              <a:rPr lang="en-US" altLang="zh-CN" sz="2400" b="0" kern="0" dirty="0">
                <a:cs typeface="Courier New" pitchFamily="49" charset="0"/>
              </a:rPr>
              <a:t>(char N[],</a:t>
            </a:r>
            <a:r>
              <a:rPr lang="en-US" altLang="zh-CN" sz="2400" b="0" kern="0" dirty="0" err="1">
                <a:cs typeface="Courier New" pitchFamily="49" charset="0"/>
              </a:rPr>
              <a:t>int</a:t>
            </a:r>
            <a:r>
              <a:rPr lang="en-US" altLang="zh-CN" sz="2400" b="0" kern="0" dirty="0">
                <a:cs typeface="Courier New" pitchFamily="49" charset="0"/>
              </a:rPr>
              <a:t> A);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    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friend void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prdata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(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const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 girl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plg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 ,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const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 boy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plb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);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private: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    char </a:t>
            </a:r>
            <a:r>
              <a:rPr lang="en-US" altLang="zh-CN" sz="2400" b="0" kern="0" dirty="0" smtClean="0">
                <a:cs typeface="Courier New" pitchFamily="49" charset="0"/>
              </a:rPr>
              <a:t>  name[25</a:t>
            </a:r>
            <a:r>
              <a:rPr lang="en-US" altLang="zh-CN" sz="2400" b="0" kern="0" dirty="0">
                <a:cs typeface="Courier New" pitchFamily="49" charset="0"/>
              </a:rPr>
              <a:t>];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</a:t>
            </a:r>
            <a:r>
              <a:rPr lang="en-US" altLang="zh-CN" sz="2400" b="0" kern="0" dirty="0" smtClean="0">
                <a:cs typeface="Courier New" pitchFamily="49" charset="0"/>
              </a:rPr>
              <a:t> </a:t>
            </a:r>
            <a:r>
              <a:rPr lang="en-US" altLang="zh-CN" sz="2400" b="0" kern="0" dirty="0" err="1" smtClean="0">
                <a:cs typeface="Courier New" pitchFamily="49" charset="0"/>
              </a:rPr>
              <a:t>int</a:t>
            </a:r>
            <a:r>
              <a:rPr lang="en-US" altLang="zh-CN" sz="2400" b="0" kern="0" dirty="0" smtClean="0">
                <a:cs typeface="Courier New" pitchFamily="49" charset="0"/>
              </a:rPr>
              <a:t>       age</a:t>
            </a:r>
            <a:r>
              <a:rPr lang="en-US" altLang="zh-CN" sz="2400" b="0" kern="0" dirty="0">
                <a:cs typeface="Courier New" pitchFamily="49" charset="0"/>
              </a:rPr>
              <a:t>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};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void </a:t>
            </a:r>
            <a:r>
              <a:rPr lang="en-US" altLang="zh-CN" sz="2400" b="0" kern="0" dirty="0" err="1">
                <a:cs typeface="Courier New" pitchFamily="49" charset="0"/>
              </a:rPr>
              <a:t>girl</a:t>
            </a:r>
            <a:r>
              <a:rPr lang="en-US" altLang="zh-CN" sz="2400" b="0" kern="0" dirty="0" err="1"/>
              <a:t>∷</a:t>
            </a:r>
            <a:r>
              <a:rPr lang="en-US" altLang="zh-CN" sz="2400" b="0" kern="0" dirty="0" err="1">
                <a:cs typeface="Courier New" pitchFamily="49" charset="0"/>
              </a:rPr>
              <a:t>init</a:t>
            </a:r>
            <a:r>
              <a:rPr lang="en-US" altLang="zh-CN" sz="2400" b="0" kern="0" dirty="0">
                <a:cs typeface="Courier New" pitchFamily="49" charset="0"/>
              </a:rPr>
              <a:t>(char N[],</a:t>
            </a:r>
            <a:r>
              <a:rPr lang="en-US" altLang="zh-CN" sz="2400" b="0" kern="0" dirty="0" err="1">
                <a:cs typeface="Courier New" pitchFamily="49" charset="0"/>
              </a:rPr>
              <a:t>int</a:t>
            </a:r>
            <a:r>
              <a:rPr lang="en-US" altLang="zh-CN" sz="2400" b="0" kern="0" dirty="0">
                <a:cs typeface="Courier New" pitchFamily="49" charset="0"/>
              </a:rPr>
              <a:t> A)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{   </a:t>
            </a:r>
            <a:r>
              <a:rPr lang="en-US" altLang="zh-CN" sz="2400" b="0" kern="0" dirty="0" err="1">
                <a:cs typeface="Courier New" pitchFamily="49" charset="0"/>
              </a:rPr>
              <a:t>strcpy</a:t>
            </a:r>
            <a:r>
              <a:rPr lang="en-US" altLang="zh-CN" sz="2400" b="0" kern="0" dirty="0">
                <a:cs typeface="Courier New" pitchFamily="49" charset="0"/>
              </a:rPr>
              <a:t>(name</a:t>
            </a:r>
            <a:r>
              <a:rPr lang="zh-CN" altLang="en-US" sz="2400" b="0" kern="0" dirty="0">
                <a:ea typeface="楷体_GB2312" charset="-122"/>
              </a:rPr>
              <a:t>，</a:t>
            </a:r>
            <a:r>
              <a:rPr lang="en-US" altLang="zh-CN" sz="2400" b="0" kern="0" dirty="0">
                <a:cs typeface="Courier New" pitchFamily="49" charset="0"/>
              </a:rPr>
              <a:t>N);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age=A;	}</a:t>
            </a:r>
            <a:endParaRPr lang="en-US" altLang="zh-CN" sz="2400" b="0" kern="0" dirty="0"/>
          </a:p>
        </p:txBody>
      </p:sp>
      <p:pic>
        <p:nvPicPr>
          <p:cNvPr id="6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函数可以是多个类的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7109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90366" y="561876"/>
            <a:ext cx="10925433" cy="629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class boy {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public: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void </a:t>
            </a:r>
            <a:r>
              <a:rPr lang="en-US" altLang="zh-CN" sz="2400" b="0" kern="0" dirty="0" err="1">
                <a:cs typeface="Courier New" pitchFamily="49" charset="0"/>
              </a:rPr>
              <a:t>init</a:t>
            </a:r>
            <a:r>
              <a:rPr lang="en-US" altLang="zh-CN" sz="2400" b="0" kern="0" dirty="0">
                <a:cs typeface="Courier New" pitchFamily="49" charset="0"/>
              </a:rPr>
              <a:t>(char N[],</a:t>
            </a:r>
            <a:r>
              <a:rPr lang="en-US" altLang="zh-CN" sz="2400" b="0" kern="0" dirty="0" err="1">
                <a:cs typeface="Courier New" pitchFamily="49" charset="0"/>
              </a:rPr>
              <a:t>int</a:t>
            </a:r>
            <a:r>
              <a:rPr lang="en-US" altLang="zh-CN" sz="2400" b="0" kern="0" dirty="0">
                <a:cs typeface="Courier New" pitchFamily="49" charset="0"/>
              </a:rPr>
              <a:t> A);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 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friend void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prdata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(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const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 girl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plg,const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 boy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plb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);</a:t>
            </a:r>
            <a:r>
              <a:rPr lang="en-US" altLang="zh-CN" sz="2400" b="0" kern="0" dirty="0">
                <a:cs typeface="Courier New" pitchFamily="49" charset="0"/>
              </a:rPr>
              <a:t>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private: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 char name[25];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 </a:t>
            </a:r>
            <a:r>
              <a:rPr lang="en-US" altLang="zh-CN" sz="2400" b="0" kern="0" dirty="0" err="1">
                <a:cs typeface="Courier New" pitchFamily="49" charset="0"/>
              </a:rPr>
              <a:t>int</a:t>
            </a:r>
            <a:r>
              <a:rPr lang="en-US" altLang="zh-CN" sz="2400" b="0" kern="0" dirty="0">
                <a:cs typeface="Courier New" pitchFamily="49" charset="0"/>
              </a:rPr>
              <a:t> age;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Times New Roman" pitchFamily="18" charset="0"/>
              </a:rPr>
              <a:t>};</a:t>
            </a:r>
            <a:r>
              <a:rPr lang="en-US" altLang="zh-CN" sz="2400" b="0" kern="0" dirty="0"/>
              <a:t>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void </a:t>
            </a:r>
            <a:r>
              <a:rPr lang="en-US" altLang="zh-CN" sz="2400" b="0" kern="0" dirty="0" err="1">
                <a:cs typeface="Courier New" pitchFamily="49" charset="0"/>
              </a:rPr>
              <a:t>boy</a:t>
            </a:r>
            <a:r>
              <a:rPr lang="en-US" altLang="zh-CN" sz="2400" b="0" kern="0" dirty="0" err="1"/>
              <a:t>∷</a:t>
            </a:r>
            <a:r>
              <a:rPr lang="en-US" altLang="zh-CN" sz="2400" b="0" kern="0" dirty="0" err="1">
                <a:cs typeface="Courier New" pitchFamily="49" charset="0"/>
              </a:rPr>
              <a:t>init</a:t>
            </a:r>
            <a:r>
              <a:rPr lang="en-US" altLang="zh-CN" sz="2400" b="0" kern="0" dirty="0">
                <a:cs typeface="Courier New" pitchFamily="49" charset="0"/>
              </a:rPr>
              <a:t>(char N[],</a:t>
            </a:r>
            <a:r>
              <a:rPr lang="en-US" altLang="zh-CN" sz="2400" b="0" kern="0" dirty="0" err="1">
                <a:cs typeface="Courier New" pitchFamily="49" charset="0"/>
              </a:rPr>
              <a:t>int</a:t>
            </a:r>
            <a:r>
              <a:rPr lang="en-US" altLang="zh-CN" sz="2400" b="0" kern="0" dirty="0">
                <a:cs typeface="Courier New" pitchFamily="49" charset="0"/>
              </a:rPr>
              <a:t> A)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{   </a:t>
            </a:r>
            <a:r>
              <a:rPr lang="en-US" altLang="zh-CN" sz="2400" b="0" kern="0" dirty="0" err="1">
                <a:cs typeface="Courier New" pitchFamily="49" charset="0"/>
              </a:rPr>
              <a:t>strcpy</a:t>
            </a:r>
            <a:r>
              <a:rPr lang="en-US" altLang="zh-CN" sz="2400" b="0" kern="0" dirty="0">
                <a:cs typeface="Courier New" pitchFamily="49" charset="0"/>
              </a:rPr>
              <a:t>(</a:t>
            </a:r>
            <a:r>
              <a:rPr lang="en-US" altLang="zh-CN" sz="2400" b="0" kern="0" dirty="0" err="1">
                <a:cs typeface="Courier New" pitchFamily="49" charset="0"/>
              </a:rPr>
              <a:t>name,N</a:t>
            </a:r>
            <a:r>
              <a:rPr lang="en-US" altLang="zh-CN" sz="2400" b="0" kern="0" dirty="0">
                <a:cs typeface="Courier New" pitchFamily="49" charset="0"/>
              </a:rPr>
              <a:t>);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age=A;	}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FF33CC"/>
                </a:solidFill>
                <a:ea typeface="楷体_GB2312" charset="-122"/>
              </a:rPr>
              <a:t>void </a:t>
            </a:r>
            <a:r>
              <a:rPr lang="en-US" altLang="zh-CN" sz="2400" b="0" kern="0" dirty="0" err="1">
                <a:solidFill>
                  <a:srgbClr val="FF33CC"/>
                </a:solidFill>
                <a:ea typeface="楷体_GB2312" charset="-122"/>
              </a:rPr>
              <a:t>prdata</a:t>
            </a:r>
            <a:r>
              <a:rPr lang="en-US" altLang="zh-CN" sz="2400" b="0" kern="0" dirty="0">
                <a:solidFill>
                  <a:srgbClr val="FF33CC"/>
                </a:solidFill>
                <a:ea typeface="楷体_GB2312" charset="-122"/>
              </a:rPr>
              <a:t>(</a:t>
            </a:r>
            <a:r>
              <a:rPr lang="en-US" altLang="zh-CN" sz="2400" b="0" kern="0" dirty="0" err="1">
                <a:solidFill>
                  <a:srgbClr val="FF33CC"/>
                </a:solidFill>
                <a:ea typeface="楷体_GB2312" charset="-122"/>
              </a:rPr>
              <a:t>const</a:t>
            </a:r>
            <a:r>
              <a:rPr lang="en-US" altLang="zh-CN" sz="2400" b="0" kern="0" dirty="0">
                <a:solidFill>
                  <a:srgbClr val="FF33CC"/>
                </a:solidFill>
                <a:ea typeface="楷体_GB2312" charset="-122"/>
              </a:rPr>
              <a:t> girl </a:t>
            </a:r>
            <a:r>
              <a:rPr lang="en-US" altLang="zh-CN" sz="2400" b="0" kern="0" dirty="0" err="1">
                <a:solidFill>
                  <a:srgbClr val="FF33CC"/>
                </a:solidFill>
                <a:ea typeface="楷体_GB2312" charset="-122"/>
              </a:rPr>
              <a:t>plg,const</a:t>
            </a:r>
            <a:r>
              <a:rPr lang="en-US" altLang="zh-CN" sz="2400" b="0" kern="0" dirty="0">
                <a:solidFill>
                  <a:srgbClr val="FF33CC"/>
                </a:solidFill>
                <a:ea typeface="楷体_GB2312" charset="-122"/>
              </a:rPr>
              <a:t> boy </a:t>
            </a:r>
            <a:r>
              <a:rPr lang="en-US" altLang="zh-CN" sz="2400" b="0" kern="0" dirty="0" err="1">
                <a:solidFill>
                  <a:srgbClr val="FF33CC"/>
                </a:solidFill>
                <a:ea typeface="楷体_GB2312" charset="-122"/>
              </a:rPr>
              <a:t>plb</a:t>
            </a:r>
            <a:r>
              <a:rPr lang="en-US" altLang="zh-CN" sz="2400" b="0" kern="0" dirty="0">
                <a:solidFill>
                  <a:srgbClr val="FF33CC"/>
                </a:solidFill>
                <a:ea typeface="楷体_GB2312" charset="-122"/>
              </a:rPr>
              <a:t>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charset="-122"/>
              </a:rPr>
              <a:t>{   </a:t>
            </a:r>
            <a:r>
              <a:rPr lang="en-US" altLang="zh-CN" sz="2400" b="0" kern="0" dirty="0" err="1">
                <a:ea typeface="楷体_GB2312" charset="-122"/>
              </a:rPr>
              <a:t>cout</a:t>
            </a:r>
            <a:r>
              <a:rPr lang="en-US" altLang="zh-CN" sz="2400" b="0" kern="0" dirty="0">
                <a:ea typeface="楷体_GB2312" charset="-122"/>
              </a:rPr>
              <a:t>&lt;&lt;"name:  "&lt;&lt;plg.name&lt;&lt;"\n";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charset="-122"/>
              </a:rPr>
              <a:t>	</a:t>
            </a:r>
            <a:r>
              <a:rPr lang="en-US" altLang="zh-CN" sz="2400" b="0" kern="0" dirty="0" err="1">
                <a:ea typeface="楷体_GB2312" charset="-122"/>
              </a:rPr>
              <a:t>cout</a:t>
            </a:r>
            <a:r>
              <a:rPr lang="en-US" altLang="zh-CN" sz="2400" b="0" kern="0" dirty="0">
                <a:ea typeface="楷体_GB2312" charset="-122"/>
              </a:rPr>
              <a:t>&lt;&lt;"age:   "&lt;&lt;</a:t>
            </a:r>
            <a:r>
              <a:rPr lang="en-US" altLang="zh-CN" sz="2400" b="0" kern="0" dirty="0" err="1">
                <a:ea typeface="楷体_GB2312" charset="-122"/>
              </a:rPr>
              <a:t>plg.age</a:t>
            </a:r>
            <a:r>
              <a:rPr lang="en-US" altLang="zh-CN" sz="2400" b="0" kern="0" dirty="0">
                <a:ea typeface="楷体_GB2312" charset="-122"/>
              </a:rPr>
              <a:t>&lt;&lt;"\n";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charset="-122"/>
              </a:rPr>
              <a:t>	</a:t>
            </a:r>
            <a:r>
              <a:rPr lang="en-US" altLang="zh-CN" sz="2400" b="0" kern="0" dirty="0" err="1">
                <a:ea typeface="楷体_GB2312" charset="-122"/>
              </a:rPr>
              <a:t>cout</a:t>
            </a:r>
            <a:r>
              <a:rPr lang="en-US" altLang="zh-CN" sz="2400" b="0" kern="0" dirty="0">
                <a:ea typeface="楷体_GB2312" charset="-122"/>
              </a:rPr>
              <a:t>&lt;&lt;"name:  "&lt;&lt;plb.name&lt;&lt;"\n";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charset="-122"/>
              </a:rPr>
              <a:t>	</a:t>
            </a:r>
            <a:r>
              <a:rPr lang="en-US" altLang="zh-CN" sz="2400" b="0" kern="0" dirty="0" err="1">
                <a:ea typeface="楷体_GB2312" charset="-122"/>
              </a:rPr>
              <a:t>cout</a:t>
            </a:r>
            <a:r>
              <a:rPr lang="en-US" altLang="zh-CN" sz="2400" b="0" kern="0" dirty="0">
                <a:ea typeface="楷体_GB2312" charset="-122"/>
              </a:rPr>
              <a:t>&lt;&lt;"age:   "&lt;&lt;</a:t>
            </a:r>
            <a:r>
              <a:rPr lang="en-US" altLang="zh-CN" sz="2400" b="0" kern="0" dirty="0" err="1">
                <a:ea typeface="楷体_GB2312" charset="-122"/>
              </a:rPr>
              <a:t>plb.age</a:t>
            </a:r>
            <a:r>
              <a:rPr lang="en-US" altLang="zh-CN" sz="2400" b="0" kern="0" dirty="0">
                <a:ea typeface="楷体_GB2312" charset="-122"/>
              </a:rPr>
              <a:t>&lt;&lt;"\n";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ea typeface="楷体_GB2312" charset="-122"/>
              </a:rPr>
              <a:t>}</a:t>
            </a:r>
            <a:endParaRPr lang="en-US" altLang="zh-CN" sz="2400" b="0" kern="0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函数可以是多个类的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8319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907205" y="673051"/>
            <a:ext cx="8383940" cy="56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kern="0" dirty="0">
                <a:cs typeface="Courier New" pitchFamily="49" charset="0"/>
              </a:rPr>
              <a:t>	</a:t>
            </a:r>
            <a:r>
              <a:rPr lang="en-US" altLang="zh-CN" sz="2400" b="0" kern="0" dirty="0">
                <a:cs typeface="Courier New" pitchFamily="49" charset="0"/>
              </a:rPr>
              <a:t>main()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{  </a:t>
            </a:r>
            <a:endParaRPr lang="en-US" altLang="zh-CN" sz="2400" b="0" kern="0" dirty="0" smtClean="0">
              <a:cs typeface="Courier New" pitchFamily="49" charset="0"/>
            </a:endParaRP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</a:t>
            </a:r>
            <a:r>
              <a:rPr lang="en-US" altLang="zh-CN" sz="2400" b="0" kern="0" dirty="0" smtClean="0">
                <a:cs typeface="Courier New" pitchFamily="49" charset="0"/>
              </a:rPr>
              <a:t>      girl </a:t>
            </a:r>
            <a:r>
              <a:rPr lang="en-US" altLang="zh-CN" sz="2400" b="0" kern="0" dirty="0">
                <a:cs typeface="Courier New" pitchFamily="49" charset="0"/>
              </a:rPr>
              <a:t>G1,G2,G3;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boy B1,B2,B3;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G1.init("Zhang Hao",12);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G2.init("Li Ying",13);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G3.init("Wan Hong",12);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B1.init("Chen Lin",11);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B2.init("Wang Hua",13);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B3.init("Bai Xiu",12);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prdata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(G1,B1);</a:t>
            </a:r>
            <a:r>
              <a:rPr lang="en-US" altLang="zh-CN" sz="2400" b="0" kern="0" dirty="0">
                <a:cs typeface="Courier New" pitchFamily="49" charset="0"/>
              </a:rPr>
              <a:t>         	//</a:t>
            </a:r>
            <a:r>
              <a:rPr lang="zh-CN" altLang="en-US" sz="2400" b="0" kern="0" dirty="0">
                <a:ea typeface="楷体_GB2312" charset="-122"/>
              </a:rPr>
              <a:t>调用友元函数</a:t>
            </a:r>
            <a:r>
              <a:rPr lang="en-US" altLang="zh-CN" sz="2400" b="0" kern="0" dirty="0" err="1">
                <a:cs typeface="Courier New" pitchFamily="49" charset="0"/>
              </a:rPr>
              <a:t>prdata</a:t>
            </a:r>
            <a:r>
              <a:rPr lang="en-US" altLang="zh-CN" sz="2400" b="0" kern="0" dirty="0">
                <a:cs typeface="Courier New" pitchFamily="49" charset="0"/>
              </a:rPr>
              <a:t>()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prdata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(G2,B2);</a:t>
            </a:r>
            <a:r>
              <a:rPr lang="en-US" altLang="zh-CN" sz="2400" b="0" kern="0" dirty="0">
                <a:cs typeface="Courier New" pitchFamily="49" charset="0"/>
              </a:rPr>
              <a:t>        	//</a:t>
            </a:r>
            <a:r>
              <a:rPr lang="zh-CN" altLang="en-US" sz="2400" b="0" kern="0" dirty="0">
                <a:ea typeface="楷体_GB2312" charset="-122"/>
              </a:rPr>
              <a:t>调用友元函数</a:t>
            </a:r>
            <a:r>
              <a:rPr lang="en-US" altLang="zh-CN" sz="2400" b="0" kern="0" dirty="0" err="1">
                <a:cs typeface="Courier New" pitchFamily="49" charset="0"/>
              </a:rPr>
              <a:t>prdata</a:t>
            </a:r>
            <a:r>
              <a:rPr lang="en-US" altLang="zh-CN" sz="2400" b="0" kern="0" dirty="0">
                <a:cs typeface="Courier New" pitchFamily="49" charset="0"/>
              </a:rPr>
              <a:t>()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prdata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(G3,B3);</a:t>
            </a:r>
            <a:r>
              <a:rPr lang="en-US" altLang="zh-CN" sz="2400" b="0" kern="0" dirty="0">
                <a:cs typeface="Courier New" pitchFamily="49" charset="0"/>
              </a:rPr>
              <a:t>         	//</a:t>
            </a:r>
            <a:r>
              <a:rPr lang="zh-CN" altLang="en-US" sz="2400" b="0" kern="0" dirty="0">
                <a:ea typeface="楷体_GB2312" charset="-122"/>
              </a:rPr>
              <a:t>调用友元函数</a:t>
            </a:r>
            <a:r>
              <a:rPr lang="en-US" altLang="zh-CN" sz="2400" b="0" kern="0" dirty="0" err="1">
                <a:cs typeface="Courier New" pitchFamily="49" charset="0"/>
              </a:rPr>
              <a:t>prdata</a:t>
            </a:r>
            <a:r>
              <a:rPr lang="en-US" altLang="zh-CN" sz="2400" b="0" kern="0" dirty="0">
                <a:cs typeface="Courier New" pitchFamily="49" charset="0"/>
              </a:rPr>
              <a:t>()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return 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Times New Roman" pitchFamily="18" charset="0"/>
              </a:rPr>
              <a:t>	}</a:t>
            </a:r>
            <a:r>
              <a:rPr lang="en-US" altLang="zh-CN" sz="2400" b="0" kern="0" dirty="0"/>
              <a:t> 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函数可以是多个类的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225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02830" y="878395"/>
            <a:ext cx="11995520" cy="5992612"/>
          </a:xfrm>
          <a:noFill/>
        </p:spPr>
        <p:txBody>
          <a:bodyPr/>
          <a:lstStyle/>
          <a:p>
            <a:pPr marL="336549" indent="-342900" algn="l">
              <a:lnSpc>
                <a:spcPct val="90000"/>
              </a:lnSpc>
              <a:buFont typeface="Wingdings" panose="05000000000000000000" pitchFamily="2" charset="2"/>
              <a:buChar char="l"/>
            </a:pPr>
            <a:r>
              <a:rPr lang="zh-CN" altLang="en-US" sz="2800" b="0" dirty="0" smtClean="0">
                <a:solidFill>
                  <a:schemeClr val="bg2"/>
                </a:solidFill>
              </a:rPr>
              <a:t>友元成员函数</a:t>
            </a:r>
            <a:r>
              <a:rPr lang="zh-CN" altLang="en-US" sz="2800" b="0" dirty="0" smtClean="0"/>
              <a:t>不仅可以是一般函数(非成员函数)，而且可以是另一个类中的成员函数</a:t>
            </a:r>
            <a:r>
              <a:rPr lang="en-US" altLang="zh-CN" sz="2800" b="0" dirty="0" smtClean="0"/>
              <a:t>:</a:t>
            </a:r>
            <a:endParaRPr lang="zh-CN" altLang="en-US" sz="2800" b="0" dirty="0" smtClean="0"/>
          </a:p>
          <a:p>
            <a:pPr indent="-6351" algn="l">
              <a:lnSpc>
                <a:spcPct val="90000"/>
              </a:lnSpc>
            </a:pPr>
            <a:r>
              <a:rPr lang="zh-CN" altLang="en-US" sz="2800" dirty="0" smtClean="0"/>
              <a:t>#</a:t>
            </a:r>
            <a:r>
              <a:rPr lang="en-US" altLang="zh-CN" sz="2800" dirty="0"/>
              <a:t>include &lt;</a:t>
            </a:r>
            <a:r>
              <a:rPr lang="en-US" altLang="zh-CN" sz="2800" dirty="0" err="1"/>
              <a:t>iostream</a:t>
            </a:r>
            <a:r>
              <a:rPr lang="en-US" altLang="zh-CN" sz="2800" dirty="0"/>
              <a:t>&gt;</a:t>
            </a:r>
          </a:p>
          <a:p>
            <a:pPr indent="-6351" algn="l">
              <a:lnSpc>
                <a:spcPct val="90000"/>
              </a:lnSpc>
            </a:pPr>
            <a:r>
              <a:rPr lang="en-US" altLang="zh-CN" sz="2800" dirty="0"/>
              <a:t>using namespace </a:t>
            </a:r>
            <a:r>
              <a:rPr lang="en-US" altLang="zh-CN" sz="2800" dirty="0" err="1"/>
              <a:t>std</a:t>
            </a:r>
            <a:r>
              <a:rPr lang="en-US" altLang="zh-CN" sz="2800" dirty="0"/>
              <a:t>;</a:t>
            </a:r>
          </a:p>
          <a:p>
            <a:pPr indent="-6351" algn="l">
              <a:lnSpc>
                <a:spcPct val="90000"/>
              </a:lnSpc>
            </a:pPr>
            <a:r>
              <a:rPr lang="en-US" altLang="zh-CN" sz="2800" dirty="0"/>
              <a:t>class Date;                 //</a:t>
            </a:r>
            <a:r>
              <a:rPr lang="zh-CN" altLang="en-US" sz="2800" dirty="0"/>
              <a:t>对</a:t>
            </a:r>
            <a:r>
              <a:rPr lang="en-US" altLang="zh-CN" sz="2800" dirty="0"/>
              <a:t>Date</a:t>
            </a:r>
            <a:r>
              <a:rPr lang="zh-CN" altLang="en-US" sz="2800" dirty="0"/>
              <a:t>类的</a:t>
            </a:r>
            <a:r>
              <a:rPr lang="zh-CN" altLang="en-US" sz="2800" dirty="0">
                <a:solidFill>
                  <a:schemeClr val="bg2"/>
                </a:solidFill>
              </a:rPr>
              <a:t>提前引用声明</a:t>
            </a:r>
          </a:p>
          <a:p>
            <a:pPr indent="-6351" algn="l">
              <a:lnSpc>
                <a:spcPct val="90000"/>
              </a:lnSpc>
            </a:pPr>
            <a:r>
              <a:rPr lang="en-US" altLang="zh-CN" sz="2800" dirty="0"/>
              <a:t>class Time                  //</a:t>
            </a:r>
            <a:r>
              <a:rPr lang="zh-CN" altLang="en-US" sz="2800" dirty="0"/>
              <a:t>定义</a:t>
            </a:r>
            <a:r>
              <a:rPr lang="en-US" altLang="zh-CN" sz="2800" dirty="0"/>
              <a:t>Time</a:t>
            </a:r>
            <a:r>
              <a:rPr lang="zh-CN" altLang="en-US" sz="2800" dirty="0"/>
              <a:t>类</a:t>
            </a:r>
          </a:p>
          <a:p>
            <a:pPr indent="-6351" algn="l">
              <a:lnSpc>
                <a:spcPct val="90000"/>
              </a:lnSpc>
            </a:pPr>
            <a:r>
              <a:rPr lang="zh-CN" altLang="en-US" sz="2800" dirty="0"/>
              <a:t>{  </a:t>
            </a:r>
            <a:r>
              <a:rPr lang="zh-CN" altLang="en-US" sz="2800" dirty="0" smtClean="0"/>
              <a:t>  </a:t>
            </a:r>
            <a:endParaRPr lang="en-US" altLang="zh-CN" sz="2800" dirty="0" smtClean="0"/>
          </a:p>
          <a:p>
            <a:pPr indent="-6351" algn="l">
              <a:lnSpc>
                <a:spcPct val="90000"/>
              </a:lnSpc>
            </a:pPr>
            <a:r>
              <a:rPr lang="en-US" altLang="zh-CN" sz="2800" dirty="0" smtClean="0"/>
              <a:t>public</a:t>
            </a:r>
            <a:r>
              <a:rPr lang="en-US" altLang="zh-CN" sz="2800" dirty="0"/>
              <a:t>:</a:t>
            </a:r>
          </a:p>
          <a:p>
            <a:pPr indent="-6351" algn="l">
              <a:lnSpc>
                <a:spcPct val="90000"/>
              </a:lnSpc>
            </a:pPr>
            <a:r>
              <a:rPr lang="en-US" altLang="zh-CN" sz="2800" dirty="0"/>
              <a:t>     </a:t>
            </a:r>
            <a:r>
              <a:rPr lang="en-US" altLang="zh-CN" sz="2800" dirty="0" smtClean="0"/>
              <a:t> Time(</a:t>
            </a:r>
            <a:r>
              <a:rPr lang="en-US" altLang="zh-CN" sz="2800" dirty="0" err="1" smtClean="0"/>
              <a:t>int,int,int</a:t>
            </a:r>
            <a:r>
              <a:rPr lang="en-US" altLang="zh-CN" sz="2800" dirty="0"/>
              <a:t>);</a:t>
            </a:r>
          </a:p>
          <a:p>
            <a:pPr indent="-6351" algn="l">
              <a:lnSpc>
                <a:spcPct val="90000"/>
              </a:lnSpc>
            </a:pPr>
            <a:r>
              <a:rPr lang="en-US" altLang="zh-CN" sz="2800" dirty="0"/>
              <a:t>      void display(Date &amp;);    //display</a:t>
            </a:r>
            <a:r>
              <a:rPr lang="zh-CN" altLang="en-US" sz="2800" dirty="0"/>
              <a:t>是成员函数，形参是</a:t>
            </a:r>
            <a:r>
              <a:rPr lang="en-US" altLang="zh-CN" sz="2800" dirty="0"/>
              <a:t>Date</a:t>
            </a:r>
            <a:r>
              <a:rPr lang="zh-CN" altLang="en-US" sz="2800" dirty="0"/>
              <a:t>类对象的</a:t>
            </a:r>
            <a:r>
              <a:rPr lang="zh-CN" altLang="en-US" sz="2800" dirty="0" smtClean="0"/>
              <a:t>引用</a:t>
            </a:r>
            <a:r>
              <a:rPr lang="en-US" altLang="zh-CN" sz="2800" dirty="0" smtClean="0"/>
              <a:t>private</a:t>
            </a:r>
            <a:r>
              <a:rPr lang="en-US" altLang="zh-CN" sz="2800" dirty="0"/>
              <a:t>:</a:t>
            </a:r>
          </a:p>
          <a:p>
            <a:pPr indent="-6351" algn="l">
              <a:lnSpc>
                <a:spcPct val="90000"/>
              </a:lnSpc>
            </a:pPr>
            <a:r>
              <a:rPr lang="en-US" altLang="zh-CN" sz="2800" dirty="0"/>
              <a:t>        </a:t>
            </a:r>
            <a:r>
              <a:rPr lang="en-US" altLang="zh-CN" sz="2800" dirty="0" err="1"/>
              <a:t>int</a:t>
            </a:r>
            <a:r>
              <a:rPr lang="en-US" altLang="zh-CN" sz="2800" dirty="0"/>
              <a:t> hour;</a:t>
            </a:r>
          </a:p>
          <a:p>
            <a:pPr indent="-6351">
              <a:lnSpc>
                <a:spcPct val="90000"/>
              </a:lnSpc>
            </a:pPr>
            <a:endParaRPr lang="zh-CN" altLang="en-US" b="0" dirty="0" smtClean="0"/>
          </a:p>
          <a:p>
            <a:pPr indent="-6351">
              <a:lnSpc>
                <a:spcPct val="90000"/>
              </a:lnSpc>
            </a:pPr>
            <a:endParaRPr lang="en-US" altLang="zh-CN" sz="2000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函数的简单应用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70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54559" y="533524"/>
            <a:ext cx="10225136" cy="6326064"/>
          </a:xfrm>
          <a:noFill/>
        </p:spPr>
        <p:txBody>
          <a:bodyPr/>
          <a:lstStyle/>
          <a:p>
            <a:pPr indent="-6351" algn="l"/>
            <a:r>
              <a:rPr lang="en-US" altLang="zh-CN" sz="1800" dirty="0"/>
              <a:t>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minute;</a:t>
            </a:r>
          </a:p>
          <a:p>
            <a:pPr indent="-6351" algn="l"/>
            <a:r>
              <a:rPr lang="en-US" altLang="zh-CN" sz="2000" dirty="0"/>
              <a:t>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sec;</a:t>
            </a:r>
          </a:p>
          <a:p>
            <a:pPr indent="-6351" algn="l"/>
            <a:r>
              <a:rPr lang="en-US" altLang="zh-CN" sz="2000" dirty="0"/>
              <a:t>};</a:t>
            </a:r>
          </a:p>
          <a:p>
            <a:pPr indent="-6351" algn="l"/>
            <a:r>
              <a:rPr lang="en-US" altLang="zh-CN" sz="2000" dirty="0"/>
              <a:t>class Date                               //</a:t>
            </a:r>
            <a:r>
              <a:rPr lang="zh-CN" altLang="en-US" sz="2000" dirty="0"/>
              <a:t>声明</a:t>
            </a:r>
            <a:r>
              <a:rPr lang="en-US" altLang="zh-CN" sz="2000" dirty="0"/>
              <a:t>Date</a:t>
            </a:r>
            <a:r>
              <a:rPr lang="zh-CN" altLang="en-US" sz="2000" dirty="0"/>
              <a:t>类</a:t>
            </a:r>
          </a:p>
          <a:p>
            <a:pPr indent="-6351" algn="l"/>
            <a:r>
              <a:rPr lang="zh-CN" altLang="en-US" sz="2000" dirty="0"/>
              <a:t>{  </a:t>
            </a:r>
            <a:r>
              <a:rPr lang="en-US" altLang="zh-CN" sz="2000" dirty="0"/>
              <a:t>public:</a:t>
            </a:r>
          </a:p>
          <a:p>
            <a:pPr indent="-6351" algn="l"/>
            <a:r>
              <a:rPr lang="en-US" altLang="zh-CN" sz="2000" dirty="0"/>
              <a:t>      Date(</a:t>
            </a:r>
            <a:r>
              <a:rPr lang="en-US" altLang="zh-CN" sz="2000" dirty="0" err="1"/>
              <a:t>int,int,int</a:t>
            </a:r>
            <a:r>
              <a:rPr lang="en-US" altLang="zh-CN" sz="2000" dirty="0"/>
              <a:t>);</a:t>
            </a:r>
          </a:p>
          <a:p>
            <a:pPr indent="-6351" algn="l"/>
            <a:r>
              <a:rPr lang="en-US" altLang="zh-CN" sz="2000" dirty="0"/>
              <a:t>     friend void </a:t>
            </a:r>
            <a:r>
              <a:rPr lang="en-US" altLang="zh-CN" sz="2000" dirty="0" err="1"/>
              <a:t>Time∷display</a:t>
            </a:r>
            <a:r>
              <a:rPr lang="en-US" altLang="zh-CN" sz="2000" dirty="0"/>
              <a:t>(Date &amp;); </a:t>
            </a:r>
          </a:p>
          <a:p>
            <a:pPr indent="-6351" algn="l"/>
            <a:r>
              <a:rPr lang="en-US" altLang="zh-CN" sz="2000" dirty="0"/>
              <a:t>private:</a:t>
            </a:r>
          </a:p>
          <a:p>
            <a:pPr indent="-6351" algn="l"/>
            <a:r>
              <a:rPr lang="en-US" altLang="zh-CN" sz="2000" dirty="0"/>
              <a:t>  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month;</a:t>
            </a:r>
          </a:p>
          <a:p>
            <a:pPr indent="-6351" algn="l"/>
            <a:r>
              <a:rPr lang="en-US" altLang="zh-CN" sz="2000" dirty="0"/>
              <a:t>   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day;</a:t>
            </a:r>
          </a:p>
          <a:p>
            <a:pPr indent="-6351" algn="l"/>
            <a:r>
              <a:rPr lang="en-US" altLang="zh-CN" sz="2000" dirty="0"/>
              <a:t>   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year;</a:t>
            </a:r>
          </a:p>
          <a:p>
            <a:pPr indent="-6351" algn="l"/>
            <a:r>
              <a:rPr lang="en-US" altLang="zh-CN" sz="2000" dirty="0"/>
              <a:t>};</a:t>
            </a:r>
          </a:p>
          <a:p>
            <a:pPr indent="-6351" algn="l"/>
            <a:r>
              <a:rPr lang="en-US" altLang="zh-CN" sz="2000" dirty="0" err="1"/>
              <a:t>Time∷Time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h,int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m,int</a:t>
            </a:r>
            <a:r>
              <a:rPr lang="en-US" altLang="zh-CN" sz="2000" dirty="0"/>
              <a:t> s)    //</a:t>
            </a:r>
            <a:r>
              <a:rPr lang="zh-CN" altLang="en-US" sz="2000" dirty="0"/>
              <a:t>类</a:t>
            </a:r>
            <a:r>
              <a:rPr lang="en-US" altLang="zh-CN" sz="2000" dirty="0"/>
              <a:t>Time</a:t>
            </a:r>
            <a:r>
              <a:rPr lang="zh-CN" altLang="en-US" sz="2000" dirty="0"/>
              <a:t>的构造函数</a:t>
            </a:r>
          </a:p>
          <a:p>
            <a:pPr indent="-6351" algn="l"/>
            <a:r>
              <a:rPr lang="zh-CN" altLang="en-US" sz="2000" dirty="0"/>
              <a:t>{   </a:t>
            </a:r>
            <a:r>
              <a:rPr lang="en-US" altLang="zh-CN" sz="2000" dirty="0"/>
              <a:t>hour=h;</a:t>
            </a:r>
          </a:p>
          <a:p>
            <a:pPr indent="-6351" algn="l"/>
            <a:r>
              <a:rPr lang="en-US" altLang="zh-CN" sz="2000" dirty="0"/>
              <a:t>   minute=m;</a:t>
            </a:r>
          </a:p>
          <a:p>
            <a:pPr indent="-6351" algn="l"/>
            <a:r>
              <a:rPr lang="en-US" altLang="zh-CN" sz="2000" dirty="0"/>
              <a:t>    sec=s;</a:t>
            </a:r>
          </a:p>
          <a:p>
            <a:pPr indent="-6351" algn="l"/>
            <a:r>
              <a:rPr lang="en-US" altLang="zh-CN" sz="2000" dirty="0"/>
              <a:t>}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函数的简单应用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6444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058615" y="732791"/>
            <a:ext cx="10657184" cy="5992612"/>
          </a:xfrm>
          <a:noFill/>
        </p:spPr>
        <p:txBody>
          <a:bodyPr/>
          <a:lstStyle/>
          <a:p>
            <a:pPr indent="-6351" algn="l"/>
            <a:r>
              <a:rPr lang="en-US" altLang="zh-CN" sz="2000" dirty="0"/>
              <a:t>void </a:t>
            </a:r>
            <a:r>
              <a:rPr lang="en-US" altLang="zh-CN" sz="2000" dirty="0" err="1"/>
              <a:t>Time∷display</a:t>
            </a:r>
            <a:r>
              <a:rPr lang="en-US" altLang="zh-CN" sz="2000" dirty="0"/>
              <a:t>(Date &amp;d) </a:t>
            </a:r>
            <a:r>
              <a:rPr lang="zh-CN" altLang="en-US" sz="2000" dirty="0"/>
              <a:t>{    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</a:t>
            </a:r>
            <a:r>
              <a:rPr lang="en-US" altLang="zh-CN" sz="2000" dirty="0" err="1"/>
              <a:t>d.month</a:t>
            </a:r>
            <a:r>
              <a:rPr lang="en-US" altLang="zh-CN" sz="2000" dirty="0"/>
              <a:t>&lt;&lt;″/″&lt;&lt;</a:t>
            </a:r>
            <a:r>
              <a:rPr lang="en-US" altLang="zh-CN" sz="2000" dirty="0" err="1"/>
              <a:t>d.day</a:t>
            </a:r>
            <a:r>
              <a:rPr lang="en-US" altLang="zh-CN" sz="2000" dirty="0"/>
              <a:t>&lt;&lt;″/″&lt;&lt;</a:t>
            </a:r>
            <a:r>
              <a:rPr lang="en-US" altLang="zh-CN" sz="2000" dirty="0" err="1"/>
              <a:t>d.year</a:t>
            </a:r>
            <a:r>
              <a:rPr lang="en-US" altLang="zh-CN" sz="2000" dirty="0"/>
              <a:t>&lt;&lt;</a:t>
            </a:r>
            <a:r>
              <a:rPr lang="en-US" altLang="zh-CN" sz="2000" dirty="0" err="1"/>
              <a:t>endl</a:t>
            </a:r>
            <a:r>
              <a:rPr lang="en-US" altLang="zh-CN" sz="2000" dirty="0"/>
              <a:t>;    </a:t>
            </a:r>
          </a:p>
          <a:p>
            <a:pPr indent="-6351" algn="l"/>
            <a:r>
              <a:rPr lang="en-US" altLang="zh-CN" sz="2000" dirty="0"/>
              <a:t>      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&lt;&lt;hour&lt;&lt;″:″&lt;&lt;minute&lt;&lt;″:″&lt;&lt;sec&lt;&lt;</a:t>
            </a:r>
            <a:r>
              <a:rPr lang="en-US" altLang="zh-CN" sz="2000" dirty="0" err="1"/>
              <a:t>endl</a:t>
            </a:r>
            <a:r>
              <a:rPr lang="en-US" altLang="zh-CN" sz="2000" dirty="0"/>
              <a:t>;</a:t>
            </a:r>
          </a:p>
          <a:p>
            <a:pPr indent="-6351" algn="l"/>
            <a:r>
              <a:rPr lang="zh-CN" altLang="en-US" sz="2000" dirty="0"/>
              <a:t>}</a:t>
            </a:r>
          </a:p>
          <a:p>
            <a:pPr indent="-6351" algn="l"/>
            <a:r>
              <a:rPr lang="en-US" altLang="zh-CN" sz="2000" dirty="0" err="1"/>
              <a:t>Date∷Date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m,in</a:t>
            </a:r>
            <a:r>
              <a:rPr lang="en-US" altLang="zh-CN" sz="2000" dirty="0"/>
              <a:t>  </a:t>
            </a:r>
            <a:r>
              <a:rPr lang="en-US" altLang="zh-CN" sz="2000" dirty="0" err="1"/>
              <a:t>d,int</a:t>
            </a:r>
            <a:r>
              <a:rPr lang="en-US" altLang="zh-CN" sz="2000" dirty="0"/>
              <a:t> y)          //</a:t>
            </a:r>
            <a:r>
              <a:rPr lang="zh-CN" altLang="en-US" sz="2000" dirty="0"/>
              <a:t>类</a:t>
            </a:r>
            <a:r>
              <a:rPr lang="en-US" altLang="zh-CN" sz="2000" dirty="0"/>
              <a:t>Date</a:t>
            </a:r>
            <a:r>
              <a:rPr lang="zh-CN" altLang="en-US" sz="2000" dirty="0"/>
              <a:t>的构造函数</a:t>
            </a:r>
          </a:p>
          <a:p>
            <a:pPr indent="-6351" algn="l"/>
            <a:r>
              <a:rPr lang="zh-CN" altLang="en-US" sz="2000" dirty="0"/>
              <a:t>{   </a:t>
            </a:r>
            <a:r>
              <a:rPr lang="en-US" altLang="zh-CN" sz="2000" dirty="0"/>
              <a:t>month=m;</a:t>
            </a:r>
          </a:p>
          <a:p>
            <a:pPr indent="-6351" algn="l"/>
            <a:r>
              <a:rPr lang="en-US" altLang="zh-CN" sz="2000" dirty="0"/>
              <a:t>    day=d;</a:t>
            </a:r>
          </a:p>
          <a:p>
            <a:pPr indent="-6351" algn="l"/>
            <a:r>
              <a:rPr lang="en-US" altLang="zh-CN" sz="2000" dirty="0"/>
              <a:t>   year=y;</a:t>
            </a:r>
          </a:p>
          <a:p>
            <a:pPr indent="-6351" algn="l"/>
            <a:r>
              <a:rPr lang="en-US" altLang="zh-CN" sz="2000" dirty="0"/>
              <a:t>}</a:t>
            </a:r>
          </a:p>
          <a:p>
            <a:pPr indent="-6351" algn="l"/>
            <a:r>
              <a:rPr lang="en-US" altLang="zh-CN" sz="2000" dirty="0" err="1"/>
              <a:t>int</a:t>
            </a:r>
            <a:r>
              <a:rPr lang="en-US" altLang="zh-CN" sz="2000" dirty="0"/>
              <a:t> main( )</a:t>
            </a:r>
          </a:p>
          <a:p>
            <a:pPr indent="-6351" algn="l"/>
            <a:r>
              <a:rPr lang="en-US" altLang="zh-CN" sz="2000" dirty="0"/>
              <a:t>{   </a:t>
            </a:r>
            <a:endParaRPr lang="en-US" altLang="zh-CN" sz="2000" dirty="0" smtClean="0"/>
          </a:p>
          <a:p>
            <a:pPr indent="-6351" algn="l"/>
            <a:r>
              <a:rPr lang="en-US" altLang="zh-CN" sz="2000" dirty="0"/>
              <a:t> </a:t>
            </a:r>
            <a:r>
              <a:rPr lang="en-US" altLang="zh-CN" sz="2000" dirty="0" smtClean="0"/>
              <a:t>    Time </a:t>
            </a:r>
            <a:r>
              <a:rPr lang="en-US" altLang="zh-CN" sz="2000" dirty="0"/>
              <a:t>t1(10,13,56);             //</a:t>
            </a:r>
            <a:r>
              <a:rPr lang="zh-CN" altLang="en-US" sz="2000" dirty="0"/>
              <a:t>定义</a:t>
            </a:r>
            <a:r>
              <a:rPr lang="en-US" altLang="zh-CN" sz="2000" dirty="0"/>
              <a:t>Time</a:t>
            </a:r>
            <a:r>
              <a:rPr lang="zh-CN" altLang="en-US" sz="2000" dirty="0"/>
              <a:t>类对象</a:t>
            </a:r>
            <a:r>
              <a:rPr lang="en-US" altLang="zh-CN" sz="2000" dirty="0"/>
              <a:t>t1</a:t>
            </a:r>
          </a:p>
          <a:p>
            <a:pPr indent="-6351" algn="l"/>
            <a:r>
              <a:rPr lang="en-US" altLang="zh-CN" sz="2000" dirty="0"/>
              <a:t>    </a:t>
            </a:r>
            <a:r>
              <a:rPr lang="en-US" altLang="zh-CN" sz="2000" dirty="0" smtClean="0"/>
              <a:t> Date </a:t>
            </a:r>
            <a:r>
              <a:rPr lang="en-US" altLang="zh-CN" sz="2000" dirty="0"/>
              <a:t>d1(12,25,2004);           //</a:t>
            </a:r>
            <a:r>
              <a:rPr lang="zh-CN" altLang="en-US" sz="2000" dirty="0"/>
              <a:t>定义</a:t>
            </a:r>
            <a:r>
              <a:rPr lang="en-US" altLang="zh-CN" sz="2000" dirty="0"/>
              <a:t>Date</a:t>
            </a:r>
            <a:r>
              <a:rPr lang="zh-CN" altLang="en-US" sz="2000" dirty="0"/>
              <a:t>类对象</a:t>
            </a:r>
            <a:r>
              <a:rPr lang="en-US" altLang="zh-CN" sz="2000" dirty="0"/>
              <a:t>d1</a:t>
            </a:r>
          </a:p>
          <a:p>
            <a:pPr indent="-6351" algn="l"/>
            <a:r>
              <a:rPr lang="en-US" altLang="zh-CN" sz="2000" dirty="0"/>
              <a:t>    </a:t>
            </a:r>
            <a:r>
              <a:rPr lang="en-US" altLang="zh-CN" sz="2000" dirty="0" smtClean="0"/>
              <a:t> t1.display(d1</a:t>
            </a:r>
            <a:r>
              <a:rPr lang="en-US" altLang="zh-CN" sz="2000" dirty="0"/>
              <a:t>);              //</a:t>
            </a:r>
            <a:r>
              <a:rPr lang="zh-CN" altLang="en-US" sz="2000" dirty="0"/>
              <a:t>调用</a:t>
            </a:r>
            <a:r>
              <a:rPr lang="en-US" altLang="zh-CN" sz="2000" dirty="0"/>
              <a:t>t1</a:t>
            </a:r>
            <a:r>
              <a:rPr lang="zh-CN" altLang="en-US" sz="2000" dirty="0"/>
              <a:t>中的</a:t>
            </a:r>
            <a:r>
              <a:rPr lang="en-US" altLang="zh-CN" sz="2000" dirty="0"/>
              <a:t>display</a:t>
            </a:r>
            <a:r>
              <a:rPr lang="zh-CN" altLang="en-US" sz="2000" dirty="0"/>
              <a:t>函数，实参是</a:t>
            </a:r>
            <a:r>
              <a:rPr lang="en-US" altLang="zh-CN" sz="2000" dirty="0"/>
              <a:t>Date</a:t>
            </a:r>
            <a:r>
              <a:rPr lang="zh-CN" altLang="en-US" sz="2000" dirty="0"/>
              <a:t>类对象</a:t>
            </a:r>
            <a:r>
              <a:rPr lang="en-US" altLang="zh-CN" sz="2000" dirty="0"/>
              <a:t>d1</a:t>
            </a:r>
          </a:p>
          <a:p>
            <a:pPr indent="-6351" algn="l"/>
            <a:r>
              <a:rPr lang="en-US" altLang="zh-CN" sz="2000" dirty="0"/>
              <a:t>    </a:t>
            </a:r>
            <a:r>
              <a:rPr lang="en-US" altLang="zh-CN" sz="2000" dirty="0" smtClean="0"/>
              <a:t> return </a:t>
            </a:r>
            <a:r>
              <a:rPr lang="en-US" altLang="zh-CN" sz="2000" dirty="0"/>
              <a:t>0;</a:t>
            </a:r>
          </a:p>
          <a:p>
            <a:pPr indent="-6351" algn="l"/>
            <a:r>
              <a:rPr lang="en-US" altLang="zh-CN" sz="2000" dirty="0"/>
              <a:t>}</a:t>
            </a:r>
            <a:endParaRPr lang="zh-CN" altLang="en-US" sz="2000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函数的简单应用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138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4559" y="1341562"/>
            <a:ext cx="11377264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l"/>
              <a:defRPr/>
            </a:pPr>
            <a:r>
              <a:rPr lang="zh-CN" altLang="en-US" sz="2400" b="0" kern="0" dirty="0" smtClean="0"/>
              <a:t>一</a:t>
            </a:r>
            <a:r>
              <a:rPr lang="zh-CN" altLang="en-US" sz="2400" b="0" kern="0" dirty="0"/>
              <a:t>个类的</a:t>
            </a:r>
            <a:r>
              <a:rPr lang="zh-CN" altLang="en-US" sz="2400" b="0" kern="0" dirty="0">
                <a:solidFill>
                  <a:srgbClr val="FF33CC"/>
                </a:solidFill>
              </a:rPr>
              <a:t>成员函数</a:t>
            </a:r>
            <a:r>
              <a:rPr lang="zh-CN" altLang="en-US" sz="2400" b="0" kern="0" dirty="0"/>
              <a:t>也可以作为另一个类的友元</a:t>
            </a:r>
            <a:r>
              <a:rPr lang="en-US" altLang="zh-CN" sz="2400" b="0" kern="0" dirty="0"/>
              <a:t>,</a:t>
            </a:r>
            <a:r>
              <a:rPr lang="zh-CN" altLang="en-US" sz="2400" b="0" kern="0" dirty="0"/>
              <a:t>这种成员函数不仅可以访问自己所在类对象中的所有成员</a:t>
            </a:r>
            <a:r>
              <a:rPr lang="en-US" altLang="zh-CN" sz="2400" b="0" kern="0" dirty="0"/>
              <a:t>,</a:t>
            </a:r>
            <a:r>
              <a:rPr lang="zh-CN" altLang="en-US" sz="2400" b="0" kern="0" dirty="0"/>
              <a:t>还可以访问</a:t>
            </a:r>
            <a:r>
              <a:rPr lang="en-US" altLang="zh-CN" sz="2400" b="0" kern="0" dirty="0"/>
              <a:t>friend</a:t>
            </a:r>
            <a:r>
              <a:rPr lang="zh-CN" altLang="en-US" sz="2400" b="0" kern="0" dirty="0"/>
              <a:t>声明语句所在类对象中的所有成员。</a:t>
            </a:r>
          </a:p>
          <a:p>
            <a:pPr marL="0" indent="0">
              <a:buNone/>
              <a:defRPr/>
            </a:pPr>
            <a:r>
              <a:rPr lang="en-US" altLang="zh-CN" sz="2400" b="0" kern="0" dirty="0"/>
              <a:t>	</a:t>
            </a:r>
            <a:r>
              <a:rPr lang="zh-CN" altLang="en-US" sz="2400" b="0" kern="0" dirty="0" smtClean="0"/>
              <a:t>这样</a:t>
            </a:r>
            <a:r>
              <a:rPr lang="zh-CN" altLang="en-US" sz="2400" b="0" kern="0" dirty="0"/>
              <a:t>能使两个类相互合作、协调工作</a:t>
            </a:r>
            <a:r>
              <a:rPr lang="en-US" altLang="zh-CN" sz="2400" b="0" kern="0" dirty="0"/>
              <a:t>,</a:t>
            </a:r>
            <a:r>
              <a:rPr lang="zh-CN" altLang="en-US" sz="2400" b="0" kern="0" dirty="0"/>
              <a:t>完成某一任务。 </a:t>
            </a:r>
            <a:endParaRPr lang="en-US" altLang="zh-CN" sz="2400" b="0" kern="0" dirty="0" smtClean="0"/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zh-CN" altLang="en-US" sz="2400" b="0" kern="0" dirty="0" smtClean="0"/>
              <a:t>一</a:t>
            </a:r>
            <a:r>
              <a:rPr lang="zh-CN" altLang="en-US" sz="2400" b="0" kern="0" dirty="0"/>
              <a:t>个类的成员函数作为另一个类的友元函数时，必须</a:t>
            </a:r>
            <a:r>
              <a:rPr lang="zh-CN" altLang="en-US" sz="2400" b="0" kern="0" dirty="0">
                <a:solidFill>
                  <a:srgbClr val="FF33CC"/>
                </a:solidFill>
              </a:rPr>
              <a:t>先定义这个类。</a:t>
            </a:r>
          </a:p>
        </p:txBody>
      </p:sp>
      <p:pic>
        <p:nvPicPr>
          <p:cNvPr id="6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友元成员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6839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56796" y="742786"/>
            <a:ext cx="1116124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/>
              <a:t>  #include&lt;</a:t>
            </a:r>
            <a:r>
              <a:rPr kumimoji="1" lang="en-US" altLang="zh-CN" dirty="0" err="1"/>
              <a:t>iostream.h</a:t>
            </a:r>
            <a:r>
              <a:rPr kumimoji="1" lang="en-US" altLang="zh-CN" dirty="0"/>
              <a:t>&gt;</a:t>
            </a:r>
          </a:p>
          <a:p>
            <a:pPr algn="just"/>
            <a:r>
              <a:rPr kumimoji="1" lang="en-US" altLang="zh-CN" dirty="0"/>
              <a:t>  #include&lt;</a:t>
            </a:r>
            <a:r>
              <a:rPr kumimoji="1" lang="en-US" altLang="zh-CN" dirty="0" err="1"/>
              <a:t>string.h</a:t>
            </a:r>
            <a:r>
              <a:rPr kumimoji="1" lang="en-US" altLang="zh-CN" dirty="0"/>
              <a:t>&gt;</a:t>
            </a:r>
          </a:p>
          <a:p>
            <a:pPr algn="just"/>
            <a:r>
              <a:rPr kumimoji="1" lang="en-US" altLang="zh-CN" dirty="0"/>
              <a:t>  </a:t>
            </a:r>
            <a:r>
              <a:rPr kumimoji="1" lang="en-US" altLang="zh-CN" dirty="0">
                <a:solidFill>
                  <a:srgbClr val="FF33CC"/>
                </a:solidFill>
              </a:rPr>
              <a:t>class girl;</a:t>
            </a:r>
          </a:p>
          <a:p>
            <a:pPr algn="just"/>
            <a:r>
              <a:rPr kumimoji="1" lang="en-US" altLang="zh-CN" dirty="0"/>
              <a:t>  class boy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{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 </a:t>
            </a:r>
            <a:r>
              <a:rPr kumimoji="1" lang="en-US" altLang="zh-CN" dirty="0" smtClean="0"/>
              <a:t>public</a:t>
            </a:r>
            <a:r>
              <a:rPr kumimoji="1" lang="en-US" altLang="zh-CN" dirty="0"/>
              <a:t>:</a:t>
            </a:r>
          </a:p>
          <a:p>
            <a:pPr algn="just"/>
            <a:r>
              <a:rPr kumimoji="1" lang="en-US" altLang="zh-CN" dirty="0"/>
              <a:t>          boy(char *</a:t>
            </a:r>
            <a:r>
              <a:rPr kumimoji="1" lang="en-US" altLang="zh-CN" dirty="0" err="1"/>
              <a:t>n,int</a:t>
            </a:r>
            <a:r>
              <a:rPr kumimoji="1" lang="en-US" altLang="zh-CN" dirty="0"/>
              <a:t> d)</a:t>
            </a:r>
          </a:p>
          <a:p>
            <a:pPr algn="just"/>
            <a:r>
              <a:rPr kumimoji="1" lang="en-US" altLang="zh-CN" dirty="0"/>
              <a:t>            {   name=new char[</a:t>
            </a:r>
            <a:r>
              <a:rPr kumimoji="1" lang="en-US" altLang="zh-CN" dirty="0" err="1"/>
              <a:t>strlen</a:t>
            </a:r>
            <a:r>
              <a:rPr kumimoji="1" lang="en-US" altLang="zh-CN" dirty="0"/>
              <a:t>(n)+1];</a:t>
            </a:r>
          </a:p>
          <a:p>
            <a:pPr algn="just"/>
            <a:r>
              <a:rPr kumimoji="1" lang="en-US" altLang="zh-CN" dirty="0"/>
              <a:t>	  </a:t>
            </a:r>
            <a:r>
              <a:rPr kumimoji="1" lang="en-US" altLang="zh-CN" dirty="0" err="1"/>
              <a:t>strcpy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name,n</a:t>
            </a:r>
            <a:r>
              <a:rPr kumimoji="1" lang="en-US" altLang="zh-CN" dirty="0"/>
              <a:t>); age=d; }</a:t>
            </a:r>
          </a:p>
          <a:p>
            <a:pPr algn="just"/>
            <a:r>
              <a:rPr kumimoji="1" lang="en-US" altLang="zh-CN" dirty="0"/>
              <a:t>          </a:t>
            </a:r>
            <a:r>
              <a:rPr kumimoji="1" lang="en-US" altLang="zh-CN" dirty="0">
                <a:solidFill>
                  <a:srgbClr val="FF33CC"/>
                </a:solidFill>
              </a:rPr>
              <a:t>void </a:t>
            </a:r>
            <a:r>
              <a:rPr kumimoji="1" lang="en-US" altLang="zh-CN" dirty="0" err="1">
                <a:solidFill>
                  <a:srgbClr val="FF33CC"/>
                </a:solidFill>
              </a:rPr>
              <a:t>disp</a:t>
            </a:r>
            <a:r>
              <a:rPr kumimoji="1" lang="en-US" altLang="zh-CN" dirty="0">
                <a:solidFill>
                  <a:srgbClr val="FF33CC"/>
                </a:solidFill>
              </a:rPr>
              <a:t>(girl &amp;);</a:t>
            </a:r>
            <a:r>
              <a:rPr kumimoji="1" lang="en-US" altLang="zh-CN" dirty="0"/>
              <a:t>         </a:t>
            </a:r>
            <a:r>
              <a:rPr kumimoji="1" lang="en-US" altLang="zh-CN" dirty="0" smtClean="0"/>
              <a:t>		// </a:t>
            </a:r>
            <a:r>
              <a:rPr kumimoji="1" lang="zh-CN" altLang="en-US" dirty="0"/>
              <a:t>声明</a:t>
            </a:r>
            <a:r>
              <a:rPr kumimoji="1" lang="en-US" altLang="zh-CN" dirty="0" err="1"/>
              <a:t>disp</a:t>
            </a:r>
            <a:r>
              <a:rPr kumimoji="1" lang="en-US" altLang="zh-CN" dirty="0"/>
              <a:t>()</a:t>
            </a:r>
            <a:r>
              <a:rPr kumimoji="1" lang="zh-CN" altLang="en-US" dirty="0"/>
              <a:t>为类</a:t>
            </a:r>
            <a:r>
              <a:rPr kumimoji="1" lang="en-US" altLang="zh-CN" dirty="0"/>
              <a:t>boy</a:t>
            </a:r>
            <a:r>
              <a:rPr kumimoji="1" lang="zh-CN" altLang="en-US" dirty="0"/>
              <a:t>的成员函数</a:t>
            </a:r>
          </a:p>
          <a:p>
            <a:pPr algn="just"/>
            <a:r>
              <a:rPr kumimoji="1" lang="zh-CN" altLang="en-US" dirty="0"/>
              <a:t>          </a:t>
            </a:r>
            <a:r>
              <a:rPr kumimoji="1" lang="en-US" altLang="zh-CN" dirty="0"/>
              <a:t>~boy(){ delete name;  }</a:t>
            </a:r>
          </a:p>
          <a:p>
            <a:pPr algn="just"/>
            <a:r>
              <a:rPr kumimoji="1" lang="en-US" altLang="zh-CN" dirty="0" smtClean="0"/>
              <a:t>private</a:t>
            </a:r>
            <a:r>
              <a:rPr kumimoji="1" lang="en-US" altLang="zh-CN" dirty="0"/>
              <a:t>:</a:t>
            </a:r>
          </a:p>
          <a:p>
            <a:pPr algn="just"/>
            <a:r>
              <a:rPr kumimoji="1" lang="en-US" altLang="zh-CN" dirty="0"/>
              <a:t>          char *name;</a:t>
            </a:r>
          </a:p>
          <a:p>
            <a:pPr algn="just"/>
            <a:r>
              <a:rPr kumimoji="1" lang="en-US" altLang="zh-CN" dirty="0"/>
              <a:t>       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age;</a:t>
            </a:r>
          </a:p>
          <a:p>
            <a:pPr algn="just"/>
            <a:r>
              <a:rPr kumimoji="1" lang="en-US" altLang="zh-CN" dirty="0"/>
              <a:t>  };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7" y="-3863"/>
            <a:ext cx="8385480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986607" y="7888"/>
            <a:ext cx="7776864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5.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一个类的成员函数作为另一个类的友元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495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722177" y="924140"/>
            <a:ext cx="1077759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 smtClean="0"/>
              <a:t>class </a:t>
            </a:r>
            <a:r>
              <a:rPr kumimoji="1" lang="en-US" altLang="zh-CN" dirty="0"/>
              <a:t>girl </a:t>
            </a:r>
            <a:endParaRPr kumimoji="1" lang="en-US" altLang="zh-CN" dirty="0" smtClean="0"/>
          </a:p>
          <a:p>
            <a:pPr algn="just" eaLnBrk="1" hangingPunct="1"/>
            <a:r>
              <a:rPr kumimoji="1" lang="en-US" altLang="zh-CN" dirty="0" smtClean="0"/>
              <a:t>{</a:t>
            </a:r>
            <a:endParaRPr kumimoji="1" lang="en-US" altLang="zh-CN" dirty="0"/>
          </a:p>
          <a:p>
            <a:pPr algn="just" eaLnBrk="1" hangingPunct="1"/>
            <a:r>
              <a:rPr kumimoji="1" lang="en-US" altLang="zh-CN" dirty="0" smtClean="0"/>
              <a:t>public</a:t>
            </a:r>
            <a:r>
              <a:rPr kumimoji="1" lang="en-US" altLang="zh-CN" dirty="0"/>
              <a:t>:</a:t>
            </a:r>
          </a:p>
          <a:p>
            <a:pPr algn="just" eaLnBrk="1" hangingPunct="1"/>
            <a:r>
              <a:rPr kumimoji="1" lang="en-US" altLang="zh-CN" dirty="0" smtClean="0"/>
              <a:t>           girl(char </a:t>
            </a:r>
            <a:r>
              <a:rPr kumimoji="1" lang="en-US" altLang="zh-CN" dirty="0"/>
              <a:t>*</a:t>
            </a:r>
            <a:r>
              <a:rPr kumimoji="1" lang="en-US" altLang="zh-CN" dirty="0" err="1"/>
              <a:t>n,int</a:t>
            </a:r>
            <a:r>
              <a:rPr kumimoji="1" lang="en-US" altLang="zh-CN" dirty="0"/>
              <a:t> d)</a:t>
            </a:r>
          </a:p>
          <a:p>
            <a:pPr algn="just" eaLnBrk="1" hangingPunct="1"/>
            <a:r>
              <a:rPr kumimoji="1" lang="en-US" altLang="zh-CN" dirty="0"/>
              <a:t>	</a:t>
            </a:r>
            <a:r>
              <a:rPr kumimoji="1" lang="en-US" altLang="zh-CN" dirty="0" smtClean="0"/>
              <a:t>{   </a:t>
            </a:r>
            <a:r>
              <a:rPr kumimoji="1" lang="en-US" altLang="zh-CN" dirty="0"/>
              <a:t>name=new char[</a:t>
            </a:r>
            <a:r>
              <a:rPr kumimoji="1" lang="en-US" altLang="zh-CN" dirty="0" err="1"/>
              <a:t>strlen</a:t>
            </a:r>
            <a:r>
              <a:rPr kumimoji="1" lang="en-US" altLang="zh-CN" dirty="0"/>
              <a:t>(n)+1];</a:t>
            </a:r>
          </a:p>
          <a:p>
            <a:pPr algn="just" eaLnBrk="1" hangingPunct="1"/>
            <a:r>
              <a:rPr kumimoji="1" lang="en-US" altLang="zh-CN" dirty="0"/>
              <a:t>	        </a:t>
            </a:r>
            <a:r>
              <a:rPr kumimoji="1" lang="en-US" altLang="zh-CN" dirty="0" err="1"/>
              <a:t>strcpy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name,n</a:t>
            </a:r>
            <a:r>
              <a:rPr kumimoji="1" lang="en-US" altLang="zh-CN" dirty="0"/>
              <a:t>); age=d; }</a:t>
            </a:r>
          </a:p>
          <a:p>
            <a:pPr algn="just" eaLnBrk="1" hangingPunct="1"/>
            <a:r>
              <a:rPr kumimoji="1" lang="en-US" altLang="zh-CN" dirty="0"/>
              <a:t>	</a:t>
            </a:r>
            <a:r>
              <a:rPr kumimoji="1" lang="en-US" altLang="zh-CN" dirty="0" smtClean="0">
                <a:solidFill>
                  <a:srgbClr val="FF33CC"/>
                </a:solidFill>
              </a:rPr>
              <a:t>friend </a:t>
            </a:r>
            <a:r>
              <a:rPr kumimoji="1" lang="en-US" altLang="zh-CN" dirty="0">
                <a:solidFill>
                  <a:srgbClr val="FF33CC"/>
                </a:solidFill>
              </a:rPr>
              <a:t>void boy::</a:t>
            </a:r>
            <a:r>
              <a:rPr kumimoji="1" lang="en-US" altLang="zh-CN" dirty="0" err="1">
                <a:solidFill>
                  <a:srgbClr val="FF33CC"/>
                </a:solidFill>
              </a:rPr>
              <a:t>disp</a:t>
            </a:r>
            <a:r>
              <a:rPr kumimoji="1" lang="en-US" altLang="zh-CN" dirty="0">
                <a:solidFill>
                  <a:srgbClr val="FF33CC"/>
                </a:solidFill>
              </a:rPr>
              <a:t>(girl &amp;);</a:t>
            </a:r>
            <a:r>
              <a:rPr kumimoji="1" lang="en-US" altLang="zh-CN" dirty="0"/>
              <a:t> </a:t>
            </a:r>
          </a:p>
          <a:p>
            <a:pPr algn="just" eaLnBrk="1" hangingPunct="1"/>
            <a:r>
              <a:rPr kumimoji="1" lang="en-US" altLang="zh-CN" dirty="0"/>
              <a:t>	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~girl(){ delete name; </a:t>
            </a:r>
            <a:r>
              <a:rPr kumimoji="1" lang="en-US" altLang="zh-CN" dirty="0" smtClean="0"/>
              <a:t>}</a:t>
            </a:r>
          </a:p>
          <a:p>
            <a:pPr algn="just" eaLnBrk="1" hangingPunct="1"/>
            <a:r>
              <a:rPr kumimoji="1" lang="en-US" altLang="zh-CN" dirty="0" smtClean="0"/>
              <a:t>private</a:t>
            </a:r>
            <a:r>
              <a:rPr kumimoji="1" lang="en-US" altLang="zh-CN" dirty="0"/>
              <a:t>:</a:t>
            </a:r>
          </a:p>
          <a:p>
            <a:pPr algn="just" eaLnBrk="1" hangingPunct="1"/>
            <a:r>
              <a:rPr kumimoji="1" lang="en-US" altLang="zh-CN" dirty="0" smtClean="0"/>
              <a:t>         </a:t>
            </a:r>
            <a:r>
              <a:rPr kumimoji="1" lang="en-US" altLang="zh-CN" dirty="0"/>
              <a:t>char *name;</a:t>
            </a:r>
          </a:p>
          <a:p>
            <a:pPr algn="just" eaLnBrk="1" hangingPunct="1"/>
            <a:r>
              <a:rPr kumimoji="1" lang="en-US" altLang="zh-CN" dirty="0" smtClean="0"/>
              <a:t>      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age; </a:t>
            </a:r>
            <a:endParaRPr kumimoji="1" lang="en-US" altLang="zh-CN" dirty="0" smtClean="0"/>
          </a:p>
          <a:p>
            <a:pPr algn="just" eaLnBrk="1" hangingPunct="1"/>
            <a:r>
              <a:rPr kumimoji="1" lang="en-US" altLang="zh-CN" dirty="0" smtClean="0"/>
              <a:t>};</a:t>
            </a:r>
            <a:endParaRPr kumimoji="1" lang="en-US" altLang="zh-CN" dirty="0"/>
          </a:p>
          <a:p>
            <a:pPr algn="just" eaLnBrk="1" hangingPunct="1"/>
            <a:r>
              <a:rPr kumimoji="1" lang="en-US" altLang="zh-CN" dirty="0" smtClean="0">
                <a:solidFill>
                  <a:srgbClr val="FF33CC"/>
                </a:solidFill>
              </a:rPr>
              <a:t>void </a:t>
            </a:r>
            <a:r>
              <a:rPr kumimoji="1" lang="en-US" altLang="zh-CN" dirty="0">
                <a:solidFill>
                  <a:srgbClr val="FF33CC"/>
                </a:solidFill>
              </a:rPr>
              <a:t>boy::</a:t>
            </a:r>
            <a:r>
              <a:rPr kumimoji="1" lang="en-US" altLang="zh-CN" dirty="0" err="1">
                <a:solidFill>
                  <a:srgbClr val="FF33CC"/>
                </a:solidFill>
              </a:rPr>
              <a:t>disp</a:t>
            </a:r>
            <a:r>
              <a:rPr kumimoji="1" lang="en-US" altLang="zh-CN" dirty="0">
                <a:solidFill>
                  <a:srgbClr val="FF33CC"/>
                </a:solidFill>
              </a:rPr>
              <a:t>(girl &amp;x)</a:t>
            </a:r>
            <a:endParaRPr kumimoji="1" lang="en-US" altLang="zh-CN" dirty="0"/>
          </a:p>
          <a:p>
            <a:pPr algn="just" eaLnBrk="1" hangingPunct="1"/>
            <a:r>
              <a:rPr kumimoji="1" lang="en-US" altLang="zh-CN" dirty="0" smtClean="0"/>
              <a:t>{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&lt;&lt;"Boy\′s name is "&lt;&lt;</a:t>
            </a:r>
            <a:r>
              <a:rPr kumimoji="1" lang="en-US" altLang="zh-CN" dirty="0">
                <a:solidFill>
                  <a:srgbClr val="FF33CC"/>
                </a:solidFill>
              </a:rPr>
              <a:t>name</a:t>
            </a:r>
            <a:r>
              <a:rPr kumimoji="1" lang="en-US" altLang="zh-CN" dirty="0"/>
              <a:t>&lt;&lt;",age:"&lt;&lt;</a:t>
            </a:r>
            <a:r>
              <a:rPr kumimoji="1" lang="en-US" altLang="zh-CN" dirty="0">
                <a:solidFill>
                  <a:srgbClr val="FF33CC"/>
                </a:solidFill>
              </a:rPr>
              <a:t>age</a:t>
            </a:r>
            <a:r>
              <a:rPr kumimoji="1" lang="en-US" altLang="zh-CN" dirty="0"/>
              <a:t>&lt;&lt;"\n";</a:t>
            </a:r>
          </a:p>
          <a:p>
            <a:pPr algn="just" eaLnBrk="1" hangingPunct="1"/>
            <a:r>
              <a:rPr kumimoji="1" lang="en-US" altLang="zh-CN" dirty="0" smtClean="0"/>
              <a:t>  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&lt;&lt;"Girl\′s name is "&lt;&lt;</a:t>
            </a:r>
            <a:r>
              <a:rPr kumimoji="1" lang="en-US" altLang="zh-CN" dirty="0">
                <a:solidFill>
                  <a:schemeClr val="accent2"/>
                </a:solidFill>
              </a:rPr>
              <a:t>x.name</a:t>
            </a:r>
            <a:r>
              <a:rPr kumimoji="1" lang="en-US" altLang="zh-CN" dirty="0"/>
              <a:t>&lt;&lt;",age:"&lt;&lt;</a:t>
            </a:r>
            <a:r>
              <a:rPr kumimoji="1" lang="en-US" altLang="zh-CN" dirty="0" err="1">
                <a:solidFill>
                  <a:schemeClr val="accent2"/>
                </a:solidFill>
              </a:rPr>
              <a:t>x.age</a:t>
            </a:r>
            <a:r>
              <a:rPr kumimoji="1" lang="en-US" altLang="zh-CN" dirty="0"/>
              <a:t>&lt;&lt;"\n";</a:t>
            </a:r>
          </a:p>
          <a:p>
            <a:pPr algn="just" eaLnBrk="1" hangingPunct="1"/>
            <a:r>
              <a:rPr kumimoji="1" lang="en-US" altLang="zh-CN" dirty="0" smtClean="0"/>
              <a:t>}</a:t>
            </a:r>
            <a:endParaRPr kumimoji="1" lang="en-US" altLang="zh-CN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7" y="-3863"/>
            <a:ext cx="8385480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6607" y="7888"/>
            <a:ext cx="7776864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5.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一个类的成员函数作为另一个类的友元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45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26"/>
          <p:cNvSpPr>
            <a:spLocks noChangeArrowheads="1"/>
          </p:cNvSpPr>
          <p:nvPr/>
        </p:nvSpPr>
        <p:spPr bwMode="auto">
          <a:xfrm>
            <a:off x="356796" y="1125799"/>
            <a:ext cx="9872423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800" dirty="0"/>
              <a:t> void main()</a:t>
            </a:r>
          </a:p>
          <a:p>
            <a:pPr algn="just"/>
            <a:r>
              <a:rPr kumimoji="1" lang="en-US" altLang="zh-CN" sz="2800" dirty="0" smtClean="0"/>
              <a:t>{  </a:t>
            </a:r>
          </a:p>
          <a:p>
            <a:pPr algn="just"/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	boy </a:t>
            </a:r>
            <a:r>
              <a:rPr kumimoji="1" lang="en-US" altLang="zh-CN" sz="2800" dirty="0"/>
              <a:t>b("Chen Hao",25);</a:t>
            </a:r>
          </a:p>
          <a:p>
            <a:pPr algn="just"/>
            <a:r>
              <a:rPr kumimoji="1" lang="en-US" altLang="zh-CN" sz="2800" dirty="0"/>
              <a:t>      </a:t>
            </a:r>
            <a:r>
              <a:rPr kumimoji="1" lang="en-US" altLang="zh-CN" sz="2800" dirty="0" smtClean="0"/>
              <a:t>	girl </a:t>
            </a:r>
            <a:r>
              <a:rPr kumimoji="1" lang="en-US" altLang="zh-CN" sz="2800" dirty="0"/>
              <a:t>e("Zhang Wei ",18);</a:t>
            </a:r>
          </a:p>
          <a:p>
            <a:pPr algn="just"/>
            <a:r>
              <a:rPr kumimoji="1" lang="en-US" altLang="zh-CN" sz="2800" dirty="0"/>
              <a:t>      </a:t>
            </a:r>
            <a:r>
              <a:rPr kumimoji="1" lang="en-US" altLang="zh-CN" sz="2800" dirty="0" smtClean="0"/>
              <a:t>	</a:t>
            </a:r>
            <a:r>
              <a:rPr kumimoji="1" lang="en-US" altLang="zh-CN" sz="2800" dirty="0" err="1" smtClean="0"/>
              <a:t>b.disp</a:t>
            </a:r>
            <a:r>
              <a:rPr kumimoji="1" lang="en-US" altLang="zh-CN" sz="2800" dirty="0" smtClean="0"/>
              <a:t>(e</a:t>
            </a:r>
            <a:r>
              <a:rPr kumimoji="1" lang="en-US" altLang="zh-CN" sz="2800" dirty="0"/>
              <a:t>);</a:t>
            </a:r>
          </a:p>
          <a:p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}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r>
              <a:rPr kumimoji="1" lang="en-US" altLang="zh-CN" sz="2800" dirty="0"/>
              <a:t> </a:t>
            </a:r>
          </a:p>
          <a:p>
            <a:pPr algn="just"/>
            <a:r>
              <a:rPr kumimoji="1" lang="en-US" altLang="zh-CN" sz="2800" dirty="0"/>
              <a:t>  </a:t>
            </a:r>
            <a:r>
              <a:rPr kumimoji="1" lang="zh-CN" altLang="en-US" sz="2800" dirty="0"/>
              <a:t>程序运行结果如下</a:t>
            </a:r>
            <a:r>
              <a:rPr kumimoji="1" lang="en-US" altLang="zh-CN" sz="2800" dirty="0"/>
              <a:t>:</a:t>
            </a:r>
          </a:p>
          <a:p>
            <a:pPr algn="just"/>
            <a:r>
              <a:rPr kumimoji="1" lang="en-US" altLang="zh-CN" sz="2800" dirty="0"/>
              <a:t>    Boy′s name is Chen </a:t>
            </a:r>
            <a:r>
              <a:rPr kumimoji="1" lang="en-US" altLang="zh-CN" sz="2800" dirty="0" err="1"/>
              <a:t>Hao</a:t>
            </a:r>
            <a:r>
              <a:rPr kumimoji="1" lang="en-US" altLang="zh-CN" sz="2800" dirty="0"/>
              <a:t> ,age: 25</a:t>
            </a:r>
          </a:p>
          <a:p>
            <a:r>
              <a:rPr kumimoji="1" lang="en-US" altLang="zh-CN" sz="2800" dirty="0"/>
              <a:t>    Girl′s name is: Zhang Wei ,age: 18 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7" y="-3863"/>
            <a:ext cx="8385480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986607" y="7888"/>
            <a:ext cx="7776864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5.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一个类的成员函数作为另一个类的友元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1097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1297531" y="2949630"/>
            <a:ext cx="1973519" cy="177934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121948" tIns="60974" rIns="121948" bIns="60974" numCol="1" anchor="t" anchorCtr="0" compatLnSpc="1"/>
          <a:lstStyle/>
          <a:p>
            <a:endParaRPr lang="zh-CN" altLang="en-US" sz="3201"/>
          </a:p>
        </p:txBody>
      </p:sp>
      <p:sp>
        <p:nvSpPr>
          <p:cNvPr id="3" name="TextBox 2"/>
          <p:cNvSpPr txBox="1"/>
          <p:nvPr/>
        </p:nvSpPr>
        <p:spPr>
          <a:xfrm>
            <a:off x="1678358" y="3264653"/>
            <a:ext cx="1211862" cy="1149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734" b="1" dirty="0"/>
              <a:t>学习目标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480300" y="1092588"/>
            <a:ext cx="5973452" cy="602386"/>
          </a:xfrm>
          <a:prstGeom prst="roundRect">
            <a:avLst>
              <a:gd name="adj" fmla="val 206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3537206" y="932939"/>
            <a:ext cx="730190" cy="5665941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48" tIns="60974" rIns="121948" bIns="60974" numCol="1" anchor="t" anchorCtr="0" compatLnSpc="1"/>
          <a:lstStyle/>
          <a:p>
            <a:endParaRPr lang="zh-CN" altLang="en-US" sz="3201"/>
          </a:p>
        </p:txBody>
      </p:sp>
      <p:sp>
        <p:nvSpPr>
          <p:cNvPr id="6" name="圆角矩形 5"/>
          <p:cNvSpPr/>
          <p:nvPr/>
        </p:nvSpPr>
        <p:spPr>
          <a:xfrm>
            <a:off x="4480300" y="1836442"/>
            <a:ext cx="5973452" cy="602386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493898" y="3432111"/>
            <a:ext cx="5973452" cy="602386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93898" y="4237426"/>
            <a:ext cx="5973452" cy="602386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9759" y="1258541"/>
            <a:ext cx="5012499" cy="344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CN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zh-CN" altLang="en-US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理解类的概念，掌握类的定义方法</a:t>
            </a:r>
            <a:endParaRPr lang="zh-CN" altLang="en-US" sz="1867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9758" y="2002396"/>
            <a:ext cx="5577591" cy="344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 </a:t>
            </a:r>
            <a:r>
              <a:rPr lang="zh-CN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理解对象与类的关系，掌握对象的创建和使用方法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9623" y="3586352"/>
            <a:ext cx="5012499" cy="344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rgbClr val="FF0000"/>
                </a:solidFill>
              </a:rPr>
              <a:t>4.  </a:t>
            </a:r>
            <a:r>
              <a:rPr lang="zh-CN" altLang="en-US" sz="1867" b="1" dirty="0">
                <a:solidFill>
                  <a:srgbClr val="FF0000"/>
                </a:solidFill>
              </a:rPr>
              <a:t>掌握拷贝构造函数的使用方法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59623" y="4407624"/>
            <a:ext cx="5012499" cy="314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zh-CN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kumimoji="1" lang="zh-CN" altLang="en-US" sz="1800" b="1" dirty="0">
                <a:solidFill>
                  <a:srgbClr val="990099"/>
                </a:solidFill>
                <a:ea typeface="隶书" panose="02010509060101010101" pitchFamily="49" charset="-122"/>
                <a:cs typeface="Tahoma" panose="020B0604030504040204" pitchFamily="34" charset="0"/>
              </a:rPr>
              <a:t>友元</a:t>
            </a:r>
            <a:endParaRPr lang="zh-CN" altLang="en-US" sz="1867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493898" y="5791605"/>
            <a:ext cx="5973452" cy="602386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9759" y="5935024"/>
            <a:ext cx="50124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</a:t>
            </a:r>
            <a:r>
              <a:rPr lang="en-US" altLang="zh-CN" sz="2000" dirty="0" err="1">
                <a:solidFill>
                  <a:srgbClr val="0000FA"/>
                </a:solidFill>
              </a:rPr>
              <a:t>const</a:t>
            </a:r>
            <a:endParaRPr lang="zh-CN" altLang="en-US" sz="1867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1145869" y="266995"/>
            <a:ext cx="2840583" cy="506086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类与对象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480300" y="2648437"/>
            <a:ext cx="5973452" cy="602386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9623" y="2801862"/>
            <a:ext cx="5012499" cy="344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>
                <a:solidFill>
                  <a:srgbClr val="FF0000"/>
                </a:solidFill>
              </a:rPr>
              <a:t>3.</a:t>
            </a:r>
            <a:r>
              <a:rPr lang="zh-CN" altLang="en-US" sz="1867" b="1" dirty="0">
                <a:solidFill>
                  <a:srgbClr val="FF0000"/>
                </a:solidFill>
              </a:rPr>
              <a:t>  掌握构造函数、析构函数的概念和使用方法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480300" y="5046275"/>
            <a:ext cx="5973452" cy="602386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9623" y="5189695"/>
            <a:ext cx="5012499" cy="348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6.</a:t>
            </a:r>
            <a:r>
              <a:rPr lang="zh-CN" altLang="en-US" sz="2000" kern="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对象</a:t>
            </a:r>
            <a:r>
              <a:rPr lang="zh-CN" altLang="en-US" sz="2000" kern="0" dirty="0" smtClean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成员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446203" y="6598146"/>
            <a:ext cx="5973452" cy="602386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4811928" y="6768344"/>
            <a:ext cx="5012499" cy="3213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8.</a:t>
            </a:r>
            <a:r>
              <a:rPr lang="zh-CN" altLang="en-US" sz="1800" kern="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</a:t>
            </a:r>
            <a:r>
              <a:rPr lang="zh-CN" altLang="en-US" sz="1800" kern="0" dirty="0" smtClean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文件</a:t>
            </a:r>
            <a:endParaRPr lang="zh-CN" altLang="zh-CN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32605" y="7406995"/>
            <a:ext cx="5973452" cy="602386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19"/>
          <p:cNvSpPr txBox="1"/>
          <p:nvPr/>
        </p:nvSpPr>
        <p:spPr>
          <a:xfrm>
            <a:off x="4811928" y="7550415"/>
            <a:ext cx="50124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67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9.</a:t>
            </a:r>
            <a:r>
              <a:rPr lang="zh-CN" altLang="en-US" sz="2000" kern="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嵌套类</a:t>
            </a:r>
            <a:endParaRPr lang="zh-CN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0229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49"/>
                            </p:stCondLst>
                            <p:childTnLst>
                              <p:par>
                                <p:cTn id="2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49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49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49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49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49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649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149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649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149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 animBg="1"/>
      <p:bldP spid="14" grpId="0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5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56795" y="661539"/>
            <a:ext cx="11503019" cy="6198049"/>
          </a:xfrm>
          <a:noFill/>
        </p:spPr>
        <p:txBody>
          <a:bodyPr/>
          <a:lstStyle/>
          <a:p>
            <a:pPr marL="450849" indent="-457200" algn="l">
              <a:buFont typeface="Wingdings" panose="05000000000000000000" pitchFamily="2" charset="2"/>
              <a:buChar char="l"/>
            </a:pPr>
            <a:r>
              <a:rPr lang="zh-CN" altLang="en-US" sz="2800" b="0" dirty="0" smtClean="0"/>
              <a:t>不仅可以将一个函数声明为一个类的</a:t>
            </a:r>
            <a:r>
              <a:rPr lang="zh-CN" altLang="en-US" sz="2800" b="0" dirty="0" smtClean="0">
                <a:latin typeface="Arial" panose="020B0604020202020204" pitchFamily="34" charset="0"/>
              </a:rPr>
              <a:t>“</a:t>
            </a:r>
            <a:r>
              <a:rPr lang="zh-CN" altLang="en-US" sz="2800" b="0" dirty="0" smtClean="0"/>
              <a:t>朋友</a:t>
            </a:r>
            <a:r>
              <a:rPr lang="zh-CN" altLang="en-US" sz="2800" b="0" dirty="0" smtClean="0">
                <a:latin typeface="Arial" panose="020B0604020202020204" pitchFamily="34" charset="0"/>
              </a:rPr>
              <a:t>”</a:t>
            </a:r>
            <a:r>
              <a:rPr lang="zh-CN" altLang="en-US" sz="2800" b="0" dirty="0" smtClean="0"/>
              <a:t>，而且可以将一个类(例如</a:t>
            </a:r>
            <a:r>
              <a:rPr lang="en-US" altLang="zh-CN" sz="2800" b="0" dirty="0" smtClean="0"/>
              <a:t>B</a:t>
            </a:r>
            <a:r>
              <a:rPr lang="zh-CN" altLang="en-US" sz="2800" b="0" dirty="0" smtClean="0"/>
              <a:t>类)声明为另一个类(例如</a:t>
            </a:r>
            <a:r>
              <a:rPr lang="en-US" altLang="zh-CN" sz="2800" b="0" dirty="0" smtClean="0"/>
              <a:t>A</a:t>
            </a:r>
            <a:r>
              <a:rPr lang="zh-CN" altLang="en-US" sz="2800" b="0" dirty="0" smtClean="0"/>
              <a:t>类)的</a:t>
            </a:r>
            <a:r>
              <a:rPr lang="zh-CN" altLang="en-US" sz="2800" b="0" dirty="0" smtClean="0">
                <a:latin typeface="Arial" panose="020B0604020202020204" pitchFamily="34" charset="0"/>
              </a:rPr>
              <a:t>“</a:t>
            </a:r>
            <a:r>
              <a:rPr lang="zh-CN" altLang="en-US" sz="2800" b="0" dirty="0" smtClean="0"/>
              <a:t>朋友</a:t>
            </a:r>
            <a:r>
              <a:rPr lang="zh-CN" altLang="en-US" sz="2800" b="0" dirty="0" smtClean="0">
                <a:latin typeface="Arial" panose="020B0604020202020204" pitchFamily="34" charset="0"/>
              </a:rPr>
              <a:t>”</a:t>
            </a:r>
            <a:r>
              <a:rPr lang="zh-CN" altLang="en-US" sz="2800" b="0" dirty="0" smtClean="0"/>
              <a:t>。这时</a:t>
            </a:r>
            <a:r>
              <a:rPr lang="en-US" altLang="zh-CN" sz="2800" b="0" dirty="0" smtClean="0"/>
              <a:t>B</a:t>
            </a:r>
            <a:r>
              <a:rPr lang="zh-CN" altLang="en-US" sz="2800" b="0" dirty="0" smtClean="0"/>
              <a:t>类就是</a:t>
            </a:r>
            <a:r>
              <a:rPr lang="en-US" altLang="zh-CN" sz="2800" b="0" dirty="0" smtClean="0"/>
              <a:t>A</a:t>
            </a:r>
            <a:r>
              <a:rPr lang="zh-CN" altLang="en-US" sz="2800" b="0" dirty="0" smtClean="0"/>
              <a:t>类的友元类。</a:t>
            </a:r>
            <a:endParaRPr lang="en-US" altLang="zh-CN" sz="2800" b="0" dirty="0" smtClean="0"/>
          </a:p>
          <a:p>
            <a:pPr marL="450849" indent="-457200" algn="l">
              <a:buFont typeface="Wingdings" panose="05000000000000000000" pitchFamily="2" charset="2"/>
              <a:buChar char="l"/>
            </a:pPr>
            <a:r>
              <a:rPr lang="zh-CN" altLang="en-US" sz="2800" b="0" dirty="0" smtClean="0"/>
              <a:t>友元类</a:t>
            </a:r>
            <a:r>
              <a:rPr lang="en-US" altLang="zh-CN" sz="2800" b="0" dirty="0" smtClean="0"/>
              <a:t>B</a:t>
            </a:r>
            <a:r>
              <a:rPr lang="zh-CN" altLang="en-US" sz="2800" b="0" dirty="0" smtClean="0"/>
              <a:t>中的所有函数都是</a:t>
            </a:r>
            <a:r>
              <a:rPr lang="en-US" altLang="zh-CN" sz="2800" b="0" dirty="0" smtClean="0"/>
              <a:t>A</a:t>
            </a:r>
            <a:r>
              <a:rPr lang="zh-CN" altLang="en-US" sz="2800" b="0" dirty="0" smtClean="0"/>
              <a:t>类的友元函数，可以访问</a:t>
            </a:r>
            <a:r>
              <a:rPr lang="en-US" altLang="zh-CN" sz="2800" b="0" dirty="0" smtClean="0"/>
              <a:t>A</a:t>
            </a:r>
            <a:r>
              <a:rPr lang="zh-CN" altLang="en-US" sz="2800" b="0" dirty="0" smtClean="0"/>
              <a:t>类中的所有成员。</a:t>
            </a:r>
            <a:endParaRPr lang="en-US" altLang="zh-CN" sz="2800" b="0" dirty="0" smtClean="0"/>
          </a:p>
          <a:p>
            <a:pPr algn="just">
              <a:lnSpc>
                <a:spcPct val="90000"/>
              </a:lnSpc>
              <a:defRPr/>
            </a:pPr>
            <a:r>
              <a:rPr lang="zh-CN" altLang="en-US" sz="2400" dirty="0">
                <a:latin typeface="宋体" pitchFamily="2" charset="-122"/>
              </a:rPr>
              <a:t>例如</a:t>
            </a:r>
            <a:r>
              <a:rPr lang="en-US" altLang="zh-CN" sz="2400" dirty="0">
                <a:latin typeface="宋体" pitchFamily="2" charset="-122"/>
              </a:rPr>
              <a:t>: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dirty="0"/>
              <a:t>    class  Y {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dirty="0"/>
              <a:t>        //…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dirty="0"/>
              <a:t>    };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dirty="0"/>
              <a:t>    class X {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dirty="0"/>
              <a:t>         //…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dirty="0"/>
              <a:t>        friend  Y; // </a:t>
            </a:r>
            <a:r>
              <a:rPr lang="zh-CN" altLang="en-US" sz="2400" dirty="0"/>
              <a:t>声明类</a:t>
            </a:r>
            <a:r>
              <a:rPr lang="en-US" altLang="zh-CN" sz="2400" dirty="0"/>
              <a:t>Y</a:t>
            </a:r>
            <a:r>
              <a:rPr lang="zh-CN" altLang="en-US" sz="2400" dirty="0"/>
              <a:t>为类</a:t>
            </a:r>
            <a:r>
              <a:rPr lang="en-US" altLang="zh-CN" sz="2400" dirty="0"/>
              <a:t>X</a:t>
            </a:r>
            <a:r>
              <a:rPr lang="zh-CN" altLang="en-US" sz="2400" dirty="0"/>
              <a:t>的友元类</a:t>
            </a:r>
          </a:p>
          <a:p>
            <a:pPr algn="just">
              <a:lnSpc>
                <a:spcPct val="90000"/>
              </a:lnSpc>
              <a:defRPr/>
            </a:pPr>
            <a:r>
              <a:rPr lang="zh-CN" altLang="en-US" sz="2400" dirty="0"/>
              <a:t> 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}; 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sz="2400" b="1" dirty="0">
                <a:solidFill>
                  <a:srgbClr val="FF3300"/>
                </a:solidFill>
              </a:rPr>
              <a:t>类</a:t>
            </a:r>
            <a:r>
              <a:rPr lang="en-US" altLang="zh-CN" sz="2400" b="1" dirty="0">
                <a:solidFill>
                  <a:srgbClr val="FF3300"/>
                </a:solidFill>
              </a:rPr>
              <a:t>Y</a:t>
            </a:r>
            <a:r>
              <a:rPr lang="zh-CN" altLang="en-US" sz="2400" b="1" dirty="0">
                <a:solidFill>
                  <a:srgbClr val="FF3300"/>
                </a:solidFill>
              </a:rPr>
              <a:t>的所有成员函数都是类</a:t>
            </a:r>
            <a:r>
              <a:rPr lang="en-US" altLang="zh-CN" sz="2400" b="1" dirty="0">
                <a:solidFill>
                  <a:srgbClr val="FF3300"/>
                </a:solidFill>
              </a:rPr>
              <a:t>X</a:t>
            </a:r>
            <a:r>
              <a:rPr lang="zh-CN" altLang="en-US" sz="2400" b="1" dirty="0">
                <a:solidFill>
                  <a:srgbClr val="FF3300"/>
                </a:solidFill>
              </a:rPr>
              <a:t>的友元</a:t>
            </a:r>
            <a:r>
              <a:rPr lang="zh-CN" altLang="en-US" sz="2400" b="1" dirty="0" smtClean="0">
                <a:solidFill>
                  <a:srgbClr val="FF3300"/>
                </a:solidFill>
              </a:rPr>
              <a:t>函数</a:t>
            </a:r>
            <a:endParaRPr lang="zh-CN" altLang="en-US" sz="2400" b="1" dirty="0">
              <a:solidFill>
                <a:srgbClr val="FF3300"/>
              </a:solidFill>
            </a:endParaRPr>
          </a:p>
        </p:txBody>
      </p:sp>
      <p:pic>
        <p:nvPicPr>
          <p:cNvPr id="5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友元类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2791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54559" y="692614"/>
            <a:ext cx="11233248" cy="5833522"/>
          </a:xfrm>
          <a:noFill/>
        </p:spPr>
        <p:txBody>
          <a:bodyPr/>
          <a:lstStyle/>
          <a:p>
            <a:pPr marL="336549" indent="-342900" algn="l">
              <a:buFont typeface="Wingdings" panose="05000000000000000000" pitchFamily="2" charset="2"/>
              <a:buChar char="l"/>
            </a:pPr>
            <a:r>
              <a:rPr lang="zh-CN" altLang="en-US" sz="2800" dirty="0"/>
              <a:t>(1) 友元</a:t>
            </a:r>
            <a:r>
              <a:rPr lang="zh-CN" altLang="en-US" sz="2800" b="0" dirty="0" smtClean="0"/>
              <a:t>的关系是</a:t>
            </a:r>
            <a:r>
              <a:rPr lang="zh-CN" altLang="en-US" sz="2800" b="0" dirty="0" smtClean="0">
                <a:solidFill>
                  <a:schemeClr val="bg2"/>
                </a:solidFill>
              </a:rPr>
              <a:t>单向</a:t>
            </a:r>
            <a:r>
              <a:rPr lang="zh-CN" altLang="en-US" sz="2800" b="0" dirty="0" smtClean="0"/>
              <a:t>的而不是双向的。</a:t>
            </a:r>
            <a:endParaRPr lang="en-US" altLang="zh-CN" sz="2800" b="0" dirty="0" smtClean="0"/>
          </a:p>
          <a:p>
            <a:pPr marL="793749" lvl="1" indent="-342900" algn="l">
              <a:buFont typeface="Wingdings" panose="05000000000000000000" pitchFamily="2" charset="2"/>
              <a:buChar char="l"/>
            </a:pPr>
            <a:r>
              <a:rPr lang="zh-CN" altLang="en-US" sz="2400" dirty="0"/>
              <a:t>即若类</a:t>
            </a:r>
            <a:r>
              <a:rPr lang="en-US" altLang="zh-CN" sz="2400" dirty="0"/>
              <a:t>X</a:t>
            </a:r>
            <a:r>
              <a:rPr lang="zh-CN" altLang="en-US" sz="2400" dirty="0"/>
              <a:t>是类</a:t>
            </a:r>
            <a:r>
              <a:rPr lang="en-US" altLang="zh-CN" sz="2400" dirty="0"/>
              <a:t>Y</a:t>
            </a:r>
            <a:r>
              <a:rPr lang="zh-CN" altLang="en-US" sz="2400" dirty="0"/>
              <a:t>的友元，但类</a:t>
            </a:r>
            <a:r>
              <a:rPr lang="en-US" altLang="zh-CN" sz="2400" dirty="0"/>
              <a:t>Y</a:t>
            </a:r>
            <a:r>
              <a:rPr lang="zh-CN" altLang="en-US" sz="2400" dirty="0"/>
              <a:t>不一定是类</a:t>
            </a:r>
            <a:r>
              <a:rPr lang="en-US" altLang="zh-CN" sz="2400" dirty="0"/>
              <a:t>X</a:t>
            </a:r>
            <a:r>
              <a:rPr lang="zh-CN" altLang="en-US" sz="2400" dirty="0"/>
              <a:t>的友元</a:t>
            </a:r>
            <a:r>
              <a:rPr lang="zh-CN" altLang="en-US" sz="2400" dirty="0" smtClean="0"/>
              <a:t>。</a:t>
            </a:r>
            <a:endParaRPr lang="zh-CN" altLang="en-US" sz="2300" b="0" dirty="0" smtClean="0"/>
          </a:p>
          <a:p>
            <a:pPr marL="336549" indent="-342900" algn="l">
              <a:buFont typeface="Wingdings" panose="05000000000000000000" pitchFamily="2" charset="2"/>
              <a:buChar char="l"/>
            </a:pPr>
            <a:r>
              <a:rPr lang="zh-CN" altLang="en-US" sz="2800" b="0" dirty="0" smtClean="0"/>
              <a:t>(2) 友元的关系</a:t>
            </a:r>
            <a:r>
              <a:rPr lang="zh-CN" altLang="en-US" sz="2800" b="0" dirty="0" smtClean="0">
                <a:solidFill>
                  <a:schemeClr val="bg2"/>
                </a:solidFill>
              </a:rPr>
              <a:t>不能传递</a:t>
            </a:r>
            <a:r>
              <a:rPr lang="zh-CN" altLang="en-US" sz="2800" b="0" dirty="0" smtClean="0"/>
              <a:t>。</a:t>
            </a:r>
            <a:endParaRPr lang="en-US" altLang="zh-CN" sz="2800" b="0" dirty="0" smtClean="0"/>
          </a:p>
          <a:p>
            <a:pPr marL="793749" lvl="1" indent="-342900" algn="l">
              <a:buFont typeface="Wingdings" panose="05000000000000000000" pitchFamily="2" charset="2"/>
              <a:buChar char="l"/>
            </a:pPr>
            <a:r>
              <a:rPr lang="zh-CN" altLang="en-US" sz="2400" dirty="0"/>
              <a:t>即若类</a:t>
            </a:r>
            <a:r>
              <a:rPr lang="en-US" altLang="zh-CN" sz="2400" dirty="0"/>
              <a:t>X</a:t>
            </a:r>
            <a:r>
              <a:rPr lang="zh-CN" altLang="en-US" sz="2400" dirty="0"/>
              <a:t>是类</a:t>
            </a:r>
            <a:r>
              <a:rPr lang="en-US" altLang="zh-CN" sz="2400" dirty="0"/>
              <a:t>Y</a:t>
            </a:r>
            <a:r>
              <a:rPr lang="zh-CN" altLang="en-US" sz="2400" dirty="0"/>
              <a:t>的友元，类</a:t>
            </a:r>
            <a:r>
              <a:rPr lang="en-US" altLang="zh-CN" sz="2400" dirty="0"/>
              <a:t>Y</a:t>
            </a:r>
            <a:r>
              <a:rPr lang="zh-CN" altLang="en-US" sz="2400" dirty="0"/>
              <a:t>是类</a:t>
            </a:r>
            <a:r>
              <a:rPr lang="en-US" altLang="zh-CN" sz="2400" dirty="0"/>
              <a:t>Z</a:t>
            </a:r>
            <a:r>
              <a:rPr lang="zh-CN" altLang="en-US" sz="2400" dirty="0"/>
              <a:t>的友元，但类</a:t>
            </a:r>
            <a:r>
              <a:rPr lang="en-US" altLang="zh-CN" sz="2400" dirty="0"/>
              <a:t>X</a:t>
            </a:r>
            <a:r>
              <a:rPr lang="zh-CN" altLang="en-US" sz="2400" dirty="0"/>
              <a:t>不一定是类</a:t>
            </a:r>
            <a:r>
              <a:rPr lang="en-US" altLang="zh-CN" sz="2400" dirty="0"/>
              <a:t>Z</a:t>
            </a:r>
            <a:r>
              <a:rPr lang="zh-CN" altLang="en-US" sz="2400" dirty="0"/>
              <a:t>的友元</a:t>
            </a:r>
            <a:r>
              <a:rPr lang="zh-CN" altLang="en-US" sz="2400" dirty="0" smtClean="0"/>
              <a:t>。</a:t>
            </a:r>
            <a:endParaRPr lang="zh-CN" altLang="en-US" sz="2300" b="0" dirty="0" smtClean="0"/>
          </a:p>
          <a:p>
            <a:pPr marL="336549" indent="-342900" algn="l">
              <a:buFont typeface="Wingdings" panose="05000000000000000000" pitchFamily="2" charset="2"/>
              <a:buChar char="l"/>
            </a:pPr>
            <a:r>
              <a:rPr lang="zh-CN" altLang="en-US" sz="2800" b="0" dirty="0" smtClean="0"/>
              <a:t>在实际工作中，除非</a:t>
            </a:r>
            <a:r>
              <a:rPr lang="zh-CN" altLang="en-US" sz="2800" b="0" dirty="0" smtClean="0">
                <a:solidFill>
                  <a:schemeClr val="bg2"/>
                </a:solidFill>
              </a:rPr>
              <a:t>确有必要</a:t>
            </a:r>
            <a:r>
              <a:rPr lang="zh-CN" altLang="en-US" sz="2800" b="0" dirty="0" smtClean="0"/>
              <a:t>，一般并不把整个类声明为友元类，而只将确实有需要的成员函数声明为友元函数，这样更安全一些。</a:t>
            </a:r>
          </a:p>
          <a:p>
            <a:pPr marL="336549" indent="-342900" algn="l">
              <a:buFont typeface="Wingdings" panose="05000000000000000000" pitchFamily="2" charset="2"/>
              <a:buChar char="l"/>
            </a:pPr>
            <a:r>
              <a:rPr lang="zh-CN" altLang="en-US" sz="2800" b="0" dirty="0" smtClean="0"/>
              <a:t>关于友元利弊的分析： 面向对象程序设计的一个基本原则是封装性和信息隐蔽，而友元却可以访问其他类中的私有成员，不能不说这是对封装原则的一个小的破坏。但是它能有助于数据共享，能提高程序的效率，在使用友元时，要注意到它的副作用，不要过多地使用友元，只有在使用它能使程序精炼，并能大大提高程序的效率时才用友元。</a:t>
            </a:r>
            <a:endParaRPr lang="en-US" altLang="zh-CN" sz="2800" b="0" dirty="0" smtClean="0"/>
          </a:p>
        </p:txBody>
      </p:sp>
      <p:pic>
        <p:nvPicPr>
          <p:cNvPr id="5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友元类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95564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07205" y="720892"/>
            <a:ext cx="8383940" cy="60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// friend class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#include &lt;</a:t>
            </a:r>
            <a:r>
              <a:rPr lang="en-US" altLang="zh-CN" sz="2000" b="0" dirty="0" err="1"/>
              <a:t>iostream</a:t>
            </a:r>
            <a:r>
              <a:rPr lang="en-US" altLang="zh-CN" sz="2000" b="0" dirty="0"/>
              <a:t>&gt;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using namespace </a:t>
            </a:r>
            <a:r>
              <a:rPr lang="en-US" altLang="zh-CN" sz="2000" b="0" dirty="0" err="1"/>
              <a:t>std</a:t>
            </a:r>
            <a:r>
              <a:rPr lang="en-US" altLang="zh-CN" sz="2000" b="0" dirty="0"/>
              <a:t>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sz="2000" b="0" dirty="0"/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class Square;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class Rectangle {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width, height;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public: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area () {return (width * height);}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	void convert (Square a);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};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class Square {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	friend class Rectangle;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private: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 	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side;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public: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	Square (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a) : side(a) {}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dirty="0"/>
              <a:t>};</a:t>
            </a:r>
            <a:endParaRPr lang="en-US" altLang="zh-CN" sz="2000" b="0" kern="0" dirty="0">
              <a:cs typeface="Courier New" pitchFamily="49" charset="0"/>
            </a:endParaRP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6.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友元类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107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07205" y="720892"/>
            <a:ext cx="8383940" cy="60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void Rectangle::convert (Square a) {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	width = </a:t>
            </a:r>
            <a:r>
              <a:rPr lang="en-US" altLang="zh-CN" sz="2400" b="0" dirty="0" err="1"/>
              <a:t>a.side</a:t>
            </a:r>
            <a:r>
              <a:rPr lang="en-US" altLang="zh-CN" sz="2400" b="0" dirty="0"/>
              <a:t>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	height = </a:t>
            </a:r>
            <a:r>
              <a:rPr lang="en-US" altLang="zh-CN" sz="2400" b="0" dirty="0" err="1"/>
              <a:t>a.side</a:t>
            </a:r>
            <a:r>
              <a:rPr lang="en-US" altLang="zh-CN" sz="2400" b="0" dirty="0"/>
              <a:t>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}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sz="2400" b="0" dirty="0"/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 err="1"/>
              <a:t>int</a:t>
            </a:r>
            <a:r>
              <a:rPr lang="en-US" altLang="zh-CN" sz="2400" b="0" dirty="0"/>
              <a:t> main () {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	Rectangle </a:t>
            </a:r>
            <a:r>
              <a:rPr lang="en-US" altLang="zh-CN" sz="2400" b="0" dirty="0" err="1"/>
              <a:t>rect</a:t>
            </a:r>
            <a:r>
              <a:rPr lang="en-US" altLang="zh-CN" sz="2400" b="0" dirty="0"/>
              <a:t>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	Square </a:t>
            </a:r>
            <a:r>
              <a:rPr lang="en-US" altLang="zh-CN" sz="2400" b="0" dirty="0" err="1"/>
              <a:t>sqr</a:t>
            </a:r>
            <a:r>
              <a:rPr lang="en-US" altLang="zh-CN" sz="2400" b="0" dirty="0"/>
              <a:t> (4);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	</a:t>
            </a:r>
            <a:r>
              <a:rPr lang="en-US" altLang="zh-CN" sz="2400" b="0" dirty="0" err="1"/>
              <a:t>rect.convert</a:t>
            </a:r>
            <a:r>
              <a:rPr lang="en-US" altLang="zh-CN" sz="2400" b="0" dirty="0"/>
              <a:t>(</a:t>
            </a:r>
            <a:r>
              <a:rPr lang="en-US" altLang="zh-CN" sz="2400" b="0" dirty="0" err="1"/>
              <a:t>sqr</a:t>
            </a:r>
            <a:r>
              <a:rPr lang="en-US" altLang="zh-CN" sz="2400" b="0" dirty="0"/>
              <a:t>);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	</a:t>
            </a:r>
            <a:r>
              <a:rPr lang="en-US" altLang="zh-CN" sz="2400" b="0" dirty="0" err="1"/>
              <a:t>cout</a:t>
            </a:r>
            <a:r>
              <a:rPr lang="en-US" altLang="zh-CN" sz="2400" b="0" dirty="0"/>
              <a:t> &lt;&lt; </a:t>
            </a:r>
            <a:r>
              <a:rPr lang="en-US" altLang="zh-CN" sz="2400" b="0" dirty="0" err="1"/>
              <a:t>rect.area</a:t>
            </a:r>
            <a:r>
              <a:rPr lang="en-US" altLang="zh-CN" sz="2400" b="0" dirty="0"/>
              <a:t>();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sz="2400" b="0" dirty="0"/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	return 0;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dirty="0"/>
              <a:t>}</a:t>
            </a:r>
            <a:endParaRPr lang="en-US" altLang="zh-CN" sz="2400" b="0" kern="0" dirty="0">
              <a:cs typeface="Courier New" pitchFamily="49" charset="0"/>
            </a:endParaRP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6. 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友元类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12270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90663" y="673671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#include&lt;</a:t>
            </a:r>
            <a:r>
              <a:rPr lang="en-US" altLang="zh-CN" sz="2000" b="0" kern="0" dirty="0" err="1">
                <a:cs typeface="Courier New" pitchFamily="49" charset="0"/>
              </a:rPr>
              <a:t>iostream.h</a:t>
            </a:r>
            <a:r>
              <a:rPr lang="en-US" altLang="zh-CN" sz="2000" b="0" kern="0" dirty="0">
                <a:cs typeface="Courier New" pitchFamily="49" charset="0"/>
              </a:rPr>
              <a:t>&gt;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#include&lt;</a:t>
            </a:r>
            <a:r>
              <a:rPr lang="en-US" altLang="zh-CN" sz="2000" b="0" kern="0" dirty="0" err="1">
                <a:cs typeface="Courier New" pitchFamily="49" charset="0"/>
              </a:rPr>
              <a:t>string.h</a:t>
            </a:r>
            <a:r>
              <a:rPr lang="en-US" altLang="zh-CN" sz="2000" b="0" kern="0" dirty="0">
                <a:cs typeface="Courier New" pitchFamily="49" charset="0"/>
              </a:rPr>
              <a:t>&gt;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solidFill>
                  <a:srgbClr val="FF33CC"/>
                </a:solidFill>
                <a:cs typeface="Courier New" pitchFamily="49" charset="0"/>
              </a:rPr>
              <a:t>class girl;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class boy {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public: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    boy(char *</a:t>
            </a:r>
            <a:r>
              <a:rPr lang="en-US" altLang="zh-CN" sz="2000" b="0" kern="0" dirty="0" err="1">
                <a:cs typeface="Courier New" pitchFamily="49" charset="0"/>
              </a:rPr>
              <a:t>n,int</a:t>
            </a:r>
            <a:r>
              <a:rPr lang="en-US" altLang="zh-CN" sz="2000" b="0" kern="0" dirty="0">
                <a:cs typeface="Courier New" pitchFamily="49" charset="0"/>
              </a:rPr>
              <a:t> d)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	  {   name=new char[</a:t>
            </a:r>
            <a:r>
              <a:rPr lang="en-US" altLang="zh-CN" sz="2000" b="0" kern="0" dirty="0" err="1">
                <a:cs typeface="Courier New" pitchFamily="49" charset="0"/>
              </a:rPr>
              <a:t>strlen</a:t>
            </a:r>
            <a:r>
              <a:rPr lang="en-US" altLang="zh-CN" sz="2000" b="0" kern="0" dirty="0">
                <a:cs typeface="Courier New" pitchFamily="49" charset="0"/>
              </a:rPr>
              <a:t>(n)+1];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	       </a:t>
            </a:r>
            <a:r>
              <a:rPr lang="en-US" altLang="zh-CN" sz="2000" b="0" kern="0" dirty="0" err="1">
                <a:cs typeface="Courier New" pitchFamily="49" charset="0"/>
              </a:rPr>
              <a:t>strcpy</a:t>
            </a:r>
            <a:r>
              <a:rPr lang="en-US" altLang="zh-CN" sz="2000" b="0" kern="0" dirty="0">
                <a:cs typeface="Courier New" pitchFamily="49" charset="0"/>
              </a:rPr>
              <a:t>(</a:t>
            </a:r>
            <a:r>
              <a:rPr lang="en-US" altLang="zh-CN" sz="2000" b="0" kern="0" dirty="0" err="1">
                <a:cs typeface="Courier New" pitchFamily="49" charset="0"/>
              </a:rPr>
              <a:t>name,n</a:t>
            </a:r>
            <a:r>
              <a:rPr lang="en-US" altLang="zh-CN" sz="2000" b="0" kern="0" dirty="0">
                <a:cs typeface="Courier New" pitchFamily="49" charset="0"/>
              </a:rPr>
              <a:t>);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	        age=d;	    }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	 </a:t>
            </a:r>
            <a:r>
              <a:rPr lang="en-US" altLang="zh-CN" sz="2000" b="0" kern="0" dirty="0">
                <a:solidFill>
                  <a:srgbClr val="FF33CC"/>
                </a:solidFill>
                <a:cs typeface="Courier New" pitchFamily="49" charset="0"/>
              </a:rPr>
              <a:t>void </a:t>
            </a:r>
            <a:r>
              <a:rPr lang="en-US" altLang="zh-CN" sz="2000" b="0" kern="0" dirty="0" err="1">
                <a:solidFill>
                  <a:srgbClr val="FF33CC"/>
                </a:solidFill>
                <a:cs typeface="Courier New" pitchFamily="49" charset="0"/>
              </a:rPr>
              <a:t>disp</a:t>
            </a:r>
            <a:r>
              <a:rPr lang="en-US" altLang="zh-CN" sz="2000" b="0" kern="0" dirty="0">
                <a:solidFill>
                  <a:srgbClr val="FF33CC"/>
                </a:solidFill>
                <a:cs typeface="Courier New" pitchFamily="49" charset="0"/>
              </a:rPr>
              <a:t>(girl&amp;);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	 ~boy()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	   {    delete name; }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private: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	 char *name;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	  </a:t>
            </a:r>
            <a:r>
              <a:rPr lang="en-US" altLang="zh-CN" sz="2000" b="0" kern="0" dirty="0" err="1">
                <a:cs typeface="Courier New" pitchFamily="49" charset="0"/>
              </a:rPr>
              <a:t>int</a:t>
            </a:r>
            <a:r>
              <a:rPr lang="en-US" altLang="zh-CN" sz="2000" b="0" kern="0" dirty="0">
                <a:cs typeface="Courier New" pitchFamily="49" charset="0"/>
              </a:rPr>
              <a:t> age;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cs typeface="Courier New" pitchFamily="49" charset="0"/>
              </a:rPr>
              <a:t>};</a:t>
            </a:r>
            <a:endParaRPr lang="en-US" altLang="zh-CN" sz="2000" b="0" kern="0" dirty="0"/>
          </a:p>
        </p:txBody>
      </p:sp>
      <p:pic>
        <p:nvPicPr>
          <p:cNvPr id="6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7.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一个类作为另一个类的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714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418655" y="909514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class girl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{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public: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girl(char *</a:t>
            </a:r>
            <a:r>
              <a:rPr lang="en-US" altLang="zh-CN" sz="2400" b="0" kern="0" dirty="0" err="1">
                <a:cs typeface="Courier New" pitchFamily="49" charset="0"/>
              </a:rPr>
              <a:t>n,int</a:t>
            </a:r>
            <a:r>
              <a:rPr lang="en-US" altLang="zh-CN" sz="2400" b="0" kern="0" dirty="0">
                <a:cs typeface="Courier New" pitchFamily="49" charset="0"/>
              </a:rPr>
              <a:t> d)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{  name=new char[</a:t>
            </a:r>
            <a:r>
              <a:rPr lang="en-US" altLang="zh-CN" sz="2400" b="0" kern="0" dirty="0" err="1">
                <a:cs typeface="Courier New" pitchFamily="49" charset="0"/>
              </a:rPr>
              <a:t>strlen</a:t>
            </a:r>
            <a:r>
              <a:rPr lang="en-US" altLang="zh-CN" sz="2400" b="0" kern="0" dirty="0">
                <a:cs typeface="Courier New" pitchFamily="49" charset="0"/>
              </a:rPr>
              <a:t>(n)+1];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    </a:t>
            </a:r>
            <a:r>
              <a:rPr lang="en-US" altLang="zh-CN" sz="2400" b="0" kern="0" dirty="0" err="1">
                <a:cs typeface="Courier New" pitchFamily="49" charset="0"/>
              </a:rPr>
              <a:t>strcpy</a:t>
            </a:r>
            <a:r>
              <a:rPr lang="en-US" altLang="zh-CN" sz="2400" b="0" kern="0" dirty="0">
                <a:cs typeface="Courier New" pitchFamily="49" charset="0"/>
              </a:rPr>
              <a:t>(</a:t>
            </a:r>
            <a:r>
              <a:rPr lang="en-US" altLang="zh-CN" sz="2400" b="0" kern="0" dirty="0" err="1">
                <a:cs typeface="Courier New" pitchFamily="49" charset="0"/>
              </a:rPr>
              <a:t>name,n</a:t>
            </a:r>
            <a:r>
              <a:rPr lang="en-US" altLang="zh-CN" sz="2400" b="0" kern="0" dirty="0">
                <a:cs typeface="Courier New" pitchFamily="49" charset="0"/>
              </a:rPr>
              <a:t>);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    age=d;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  }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 ~girl()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 {   delete name; }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  private: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char *name;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</a:t>
            </a:r>
            <a:r>
              <a:rPr lang="en-US" altLang="zh-CN" sz="2400" b="0" kern="0" dirty="0" err="1">
                <a:cs typeface="Courier New" pitchFamily="49" charset="0"/>
              </a:rPr>
              <a:t>int</a:t>
            </a:r>
            <a:r>
              <a:rPr lang="en-US" altLang="zh-CN" sz="2400" b="0" kern="0" dirty="0">
                <a:cs typeface="Courier New" pitchFamily="49" charset="0"/>
              </a:rPr>
              <a:t> age;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   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friend boy;</a:t>
            </a:r>
            <a:r>
              <a:rPr lang="en-US" altLang="zh-CN" sz="2400" b="0" kern="0" dirty="0">
                <a:cs typeface="Courier New" pitchFamily="49" charset="0"/>
              </a:rPr>
              <a:t> 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};</a:t>
            </a:r>
            <a:endParaRPr lang="en-US" altLang="zh-CN" sz="2400" b="0" kern="0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7.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一个类作为另一个类的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6022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994539" y="990829"/>
            <a:ext cx="8209275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void 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boy</a:t>
            </a:r>
            <a:r>
              <a:rPr lang="en-US" altLang="zh-CN" sz="2400" b="0" kern="0" dirty="0" err="1">
                <a:solidFill>
                  <a:srgbClr val="FF33CC"/>
                </a:solidFill>
              </a:rPr>
              <a:t>∷</a:t>
            </a:r>
            <a:r>
              <a:rPr lang="en-US" altLang="zh-CN" sz="2400" b="0" kern="0" dirty="0" err="1">
                <a:solidFill>
                  <a:srgbClr val="FF33CC"/>
                </a:solidFill>
                <a:cs typeface="Courier New" pitchFamily="49" charset="0"/>
              </a:rPr>
              <a:t>disp</a:t>
            </a:r>
            <a:r>
              <a:rPr lang="en-US" altLang="zh-CN" sz="2400" b="0" kern="0" dirty="0">
                <a:solidFill>
                  <a:srgbClr val="FF33CC"/>
                </a:solidFill>
                <a:cs typeface="Courier New" pitchFamily="49" charset="0"/>
              </a:rPr>
              <a:t>(girl &amp;x)</a:t>
            </a:r>
            <a:r>
              <a:rPr lang="en-US" altLang="zh-CN" sz="2400" b="0" kern="0" dirty="0">
                <a:cs typeface="Courier New" pitchFamily="49" charset="0"/>
              </a:rPr>
              <a:t>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{ </a:t>
            </a:r>
            <a:r>
              <a:rPr lang="en-US" altLang="zh-CN" sz="2400" b="0" kern="0" dirty="0" err="1">
                <a:cs typeface="Courier New" pitchFamily="49" charset="0"/>
              </a:rPr>
              <a:t>cout</a:t>
            </a:r>
            <a:r>
              <a:rPr lang="en-US" altLang="zh-CN" sz="2400" b="0" kern="0" dirty="0">
                <a:cs typeface="Courier New" pitchFamily="49" charset="0"/>
              </a:rPr>
              <a:t>&lt;&lt;"Boy\'s name is "&lt;&lt;name &lt;&lt;",age:"&lt;&lt;age&lt;&lt;"\n";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 </a:t>
            </a:r>
            <a:r>
              <a:rPr lang="en-US" altLang="zh-CN" sz="2400" b="0" kern="0" dirty="0" err="1">
                <a:cs typeface="Courier New" pitchFamily="49" charset="0"/>
              </a:rPr>
              <a:t>cout</a:t>
            </a:r>
            <a:r>
              <a:rPr lang="en-US" altLang="zh-CN" sz="2400" b="0" kern="0" dirty="0">
                <a:cs typeface="Courier New" pitchFamily="49" charset="0"/>
              </a:rPr>
              <a:t>&lt;&lt;"Girl\'s name is "&lt;&lt;x.name &lt;&lt;",age:"&lt;&lt;</a:t>
            </a:r>
            <a:r>
              <a:rPr lang="en-US" altLang="zh-CN" sz="2400" b="0" kern="0" dirty="0" err="1">
                <a:cs typeface="Courier New" pitchFamily="49" charset="0"/>
              </a:rPr>
              <a:t>x.age</a:t>
            </a:r>
            <a:r>
              <a:rPr lang="en-US" altLang="zh-CN" sz="2400" b="0" kern="0" dirty="0">
                <a:cs typeface="Courier New" pitchFamily="49" charset="0"/>
              </a:rPr>
              <a:t>&lt;&lt;"\n";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}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void main()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{ boy b("Chen Hao",25);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girl e("Zhang Wei ",18);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	 </a:t>
            </a:r>
            <a:r>
              <a:rPr lang="en-US" altLang="zh-CN" sz="2400" b="0" kern="0" dirty="0" err="1">
                <a:cs typeface="Courier New" pitchFamily="49" charset="0"/>
              </a:rPr>
              <a:t>b.disp</a:t>
            </a:r>
            <a:r>
              <a:rPr lang="en-US" altLang="zh-CN" sz="2400" b="0" kern="0" dirty="0">
                <a:cs typeface="Courier New" pitchFamily="49" charset="0"/>
              </a:rPr>
              <a:t>(e);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Times New Roman" pitchFamily="18" charset="0"/>
              </a:rPr>
              <a:t>	}</a:t>
            </a:r>
            <a:r>
              <a:rPr lang="en-US" altLang="zh-CN" sz="2400" b="0" kern="0" dirty="0"/>
              <a:t> 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7.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一个类作为另一个类的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173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6</a:t>
            </a:r>
            <a:endParaRPr lang="en-US" altLang="zh-CN" sz="1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方正兰亭细黑_GBK"/>
              <a:sym typeface="微软雅黑" pitchFamily="34" charset="-122"/>
            </a:endParaRP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第</a:t>
            </a:r>
            <a:r>
              <a:rPr lang="zh-CN" altLang="en-US" sz="5400" dirty="0">
                <a:latin typeface="Impact" pitchFamily="34" charset="0"/>
                <a:ea typeface="方正大黑简体" pitchFamily="65" charset="-122"/>
              </a:rPr>
              <a:t>六</a:t>
            </a:r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部分</a:t>
            </a:r>
            <a:endParaRPr lang="zh-CN" altLang="en-US" sz="5400" dirty="0">
              <a:latin typeface="Impact" pitchFamily="34" charset="0"/>
              <a:ea typeface="方正大黑简体" pitchFamily="65" charset="-122"/>
            </a:endParaRP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5444802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5382890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4000" kern="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对象成员</a:t>
            </a:r>
            <a:endParaRPr lang="zh-CN" altLang="zh-CN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662330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0" y="720059"/>
            <a:ext cx="12075839" cy="6022103"/>
            <a:chOff x="982640" y="1286614"/>
            <a:chExt cx="10081118" cy="5023499"/>
          </a:xfrm>
        </p:grpSpPr>
        <p:grpSp>
          <p:nvGrpSpPr>
            <p:cNvPr id="4" name="圆角矩形 3"/>
            <p:cNvGrpSpPr>
              <a:grpSpLocks/>
            </p:cNvGrpSpPr>
            <p:nvPr/>
          </p:nvGrpSpPr>
          <p:grpSpPr bwMode="auto">
            <a:xfrm>
              <a:off x="950852" y="1146312"/>
              <a:ext cx="10394359" cy="5447021"/>
              <a:chOff x="713232" y="859536"/>
              <a:chExt cx="7796784" cy="4084320"/>
            </a:xfrm>
          </p:grpSpPr>
          <p:pic>
            <p:nvPicPr>
              <p:cNvPr id="950296" name="圆角矩形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232" y="859536"/>
                <a:ext cx="7796784" cy="408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50297" name="Text Box 25"/>
              <p:cNvSpPr txBox="1">
                <a:spLocks noChangeArrowheads="1"/>
              </p:cNvSpPr>
              <p:nvPr/>
            </p:nvSpPr>
            <p:spPr bwMode="auto">
              <a:xfrm rot="16200000">
                <a:off x="2725205" y="-842204"/>
                <a:ext cx="3663710" cy="7380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122822" tIns="61411" rIns="122822" bIns="61411" anchor="ctr"/>
              <a:lstStyle>
                <a:lvl1pPr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998538" indent="-384175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535113" indent="-306388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2149475" indent="-306388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763838" indent="-307975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32210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36782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41354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45926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13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950298" name="圆角矩形 4"/>
            <p:cNvSpPr>
              <a:spLocks noChangeArrowheads="1"/>
            </p:cNvSpPr>
            <p:nvPr/>
          </p:nvSpPr>
          <p:spPr bwMode="auto">
            <a:xfrm rot="-5400000">
              <a:off x="3788070" y="-980490"/>
              <a:ext cx="4628185" cy="9557712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  <a:effectLst>
              <a:outerShdw dist="88900" dir="2700000" algn="tl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122822" tIns="61411" rIns="122822" bIns="61411" anchor="ctr"/>
            <a:lstStyle/>
            <a:p>
              <a:pPr algn="ctr" defTabSz="920750"/>
              <a:endParaRPr lang="zh-CN" altLang="en-US" sz="13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950299" name="组合 5"/>
            <p:cNvGrpSpPr>
              <a:grpSpLocks/>
            </p:cNvGrpSpPr>
            <p:nvPr/>
          </p:nvGrpSpPr>
          <p:grpSpPr bwMode="auto">
            <a:xfrm>
              <a:off x="982640" y="1596963"/>
              <a:ext cx="751226" cy="4402810"/>
              <a:chOff x="982640" y="1596963"/>
              <a:chExt cx="751226" cy="4402810"/>
            </a:xfrm>
          </p:grpSpPr>
          <p:grpSp>
            <p:nvGrpSpPr>
              <p:cNvPr id="950300" name="组合 6"/>
              <p:cNvGrpSpPr>
                <a:grpSpLocks/>
              </p:cNvGrpSpPr>
              <p:nvPr/>
            </p:nvGrpSpPr>
            <p:grpSpPr bwMode="auto">
              <a:xfrm rot="-5400000">
                <a:off x="-615716" y="3650191"/>
                <a:ext cx="4402810" cy="296354"/>
                <a:chOff x="2149635" y="1165383"/>
                <a:chExt cx="3485831" cy="234634"/>
              </a:xfrm>
            </p:grpSpPr>
            <p:grpSp>
              <p:nvGrpSpPr>
                <p:cNvPr id="950301" name="组合 37"/>
                <p:cNvGrpSpPr>
                  <a:grpSpLocks/>
                </p:cNvGrpSpPr>
                <p:nvPr/>
              </p:nvGrpSpPr>
              <p:grpSpPr bwMode="auto">
                <a:xfrm>
                  <a:off x="2149635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02" name="椭圆 65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7" name="椭圆 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4487" y="1126563"/>
                    <a:ext cx="183890" cy="183955"/>
                    <a:chOff x="1091184" y="4291584"/>
                    <a:chExt cx="195072" cy="195072"/>
                  </a:xfrm>
                </p:grpSpPr>
                <p:pic>
                  <p:nvPicPr>
                    <p:cNvPr id="950304" name="椭圆 66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4291584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05" name="Text Box 3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4323383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06" name="组合 38"/>
                <p:cNvGrpSpPr>
                  <a:grpSpLocks/>
                </p:cNvGrpSpPr>
                <p:nvPr/>
              </p:nvGrpSpPr>
              <p:grpSpPr bwMode="auto">
                <a:xfrm>
                  <a:off x="2510880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07" name="椭圆 63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5" name="椭圆 6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3780" y="1126563"/>
                    <a:ext cx="183890" cy="183955"/>
                    <a:chOff x="1091184" y="3950208"/>
                    <a:chExt cx="195072" cy="195072"/>
                  </a:xfrm>
                </p:grpSpPr>
                <p:pic>
                  <p:nvPicPr>
                    <p:cNvPr id="950309" name="椭圆 64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3950208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10" name="Text Box 3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3981257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11" name="组合 39"/>
                <p:cNvGrpSpPr>
                  <a:grpSpLocks/>
                </p:cNvGrpSpPr>
                <p:nvPr/>
              </p:nvGrpSpPr>
              <p:grpSpPr bwMode="auto">
                <a:xfrm>
                  <a:off x="2872124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12" name="椭圆 61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3" name="椭圆 62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5948" y="1129437"/>
                    <a:ext cx="183890" cy="178206"/>
                    <a:chOff x="1091184" y="3608832"/>
                    <a:chExt cx="195072" cy="188976"/>
                  </a:xfrm>
                </p:grpSpPr>
                <p:pic>
                  <p:nvPicPr>
                    <p:cNvPr id="950314" name="椭圆 62"/>
                    <p:cNvPicPr>
                      <a:picLocks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3608832"/>
                      <a:ext cx="195072" cy="18897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15" name="Text Box 4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3639132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16" name="组合 40"/>
                <p:cNvGrpSpPr>
                  <a:grpSpLocks/>
                </p:cNvGrpSpPr>
                <p:nvPr/>
              </p:nvGrpSpPr>
              <p:grpSpPr bwMode="auto">
                <a:xfrm>
                  <a:off x="3233369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17" name="椭圆 59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1" name="椭圆 6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8115" y="1126563"/>
                    <a:ext cx="183890" cy="183955"/>
                    <a:chOff x="1091184" y="3261360"/>
                    <a:chExt cx="195072" cy="195072"/>
                  </a:xfrm>
                </p:grpSpPr>
                <p:pic>
                  <p:nvPicPr>
                    <p:cNvPr id="950319" name="椭圆 60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3261360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20" name="Text Box 4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3297006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21" name="组合 41"/>
                <p:cNvGrpSpPr>
                  <a:grpSpLocks/>
                </p:cNvGrpSpPr>
                <p:nvPr/>
              </p:nvGrpSpPr>
              <p:grpSpPr bwMode="auto">
                <a:xfrm>
                  <a:off x="3594615" y="1165383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22" name="椭圆 57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9" name="椭圆 58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7406" y="1126564"/>
                    <a:ext cx="183890" cy="183955"/>
                    <a:chOff x="1091184" y="2919984"/>
                    <a:chExt cx="195072" cy="195072"/>
                  </a:xfrm>
                </p:grpSpPr>
                <p:pic>
                  <p:nvPicPr>
                    <p:cNvPr id="950324" name="椭圆 58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2919984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25" name="Text Box 5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2954879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26" name="组合 42"/>
                <p:cNvGrpSpPr>
                  <a:grpSpLocks/>
                </p:cNvGrpSpPr>
                <p:nvPr/>
              </p:nvGrpSpPr>
              <p:grpSpPr bwMode="auto">
                <a:xfrm>
                  <a:off x="3955858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27" name="椭圆 55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7" name="椭圆 5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6701" y="1126564"/>
                    <a:ext cx="183890" cy="183955"/>
                    <a:chOff x="1091184" y="2578608"/>
                    <a:chExt cx="195072" cy="195072"/>
                  </a:xfrm>
                </p:grpSpPr>
                <p:pic>
                  <p:nvPicPr>
                    <p:cNvPr id="950329" name="椭圆 56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2578608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30" name="Text Box 5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2612755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31" name="组合 43"/>
                <p:cNvGrpSpPr>
                  <a:grpSpLocks/>
                </p:cNvGrpSpPr>
                <p:nvPr/>
              </p:nvGrpSpPr>
              <p:grpSpPr bwMode="auto">
                <a:xfrm>
                  <a:off x="4317103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32" name="椭圆 53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5" name="椭圆 5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5994" y="1126564"/>
                    <a:ext cx="183890" cy="183955"/>
                    <a:chOff x="1091184" y="2237232"/>
                    <a:chExt cx="195072" cy="195072"/>
                  </a:xfrm>
                </p:grpSpPr>
                <p:pic>
                  <p:nvPicPr>
                    <p:cNvPr id="950334" name="椭圆 54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2237232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35" name="Text Box 6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2270629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36" name="组合 44"/>
                <p:cNvGrpSpPr>
                  <a:grpSpLocks/>
                </p:cNvGrpSpPr>
                <p:nvPr/>
              </p:nvGrpSpPr>
              <p:grpSpPr bwMode="auto">
                <a:xfrm>
                  <a:off x="4678347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37" name="椭圆 51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3" name="椭圆 52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5287" y="1126564"/>
                    <a:ext cx="183890" cy="183955"/>
                    <a:chOff x="1091184" y="1895856"/>
                    <a:chExt cx="195072" cy="195072"/>
                  </a:xfrm>
                </p:grpSpPr>
                <p:pic>
                  <p:nvPicPr>
                    <p:cNvPr id="950339" name="椭圆 52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1895856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40" name="Text Box 6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1928504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41" name="组合 45"/>
                <p:cNvGrpSpPr>
                  <a:grpSpLocks/>
                </p:cNvGrpSpPr>
                <p:nvPr/>
              </p:nvGrpSpPr>
              <p:grpSpPr bwMode="auto">
                <a:xfrm>
                  <a:off x="5039590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42" name="椭圆 49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1" name="椭圆 5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4582" y="1126564"/>
                    <a:ext cx="183890" cy="183955"/>
                    <a:chOff x="1091184" y="1554480"/>
                    <a:chExt cx="195072" cy="195072"/>
                  </a:xfrm>
                </p:grpSpPr>
                <p:pic>
                  <p:nvPicPr>
                    <p:cNvPr id="950344" name="椭圆 50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1554480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45" name="Text Box 7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1586380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46" name="组合 46"/>
                <p:cNvGrpSpPr>
                  <a:grpSpLocks/>
                </p:cNvGrpSpPr>
                <p:nvPr/>
              </p:nvGrpSpPr>
              <p:grpSpPr bwMode="auto">
                <a:xfrm>
                  <a:off x="5400834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47" name="椭圆 47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49" name="椭圆 48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3875" y="1126564"/>
                    <a:ext cx="183890" cy="183955"/>
                    <a:chOff x="1091184" y="1213104"/>
                    <a:chExt cx="195072" cy="195072"/>
                  </a:xfrm>
                </p:grpSpPr>
                <p:pic>
                  <p:nvPicPr>
                    <p:cNvPr id="950349" name="椭圆 48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1213104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50" name="Text Box 7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1244254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950351" name="组合 7"/>
              <p:cNvGrpSpPr>
                <a:grpSpLocks/>
              </p:cNvGrpSpPr>
              <p:nvPr/>
            </p:nvGrpSpPr>
            <p:grpSpPr bwMode="auto">
              <a:xfrm rot="-5400000">
                <a:off x="1229146" y="5557333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36" name="圆角矩形 35"/>
                <p:cNvGrpSpPr>
                  <a:grpSpLocks/>
                </p:cNvGrpSpPr>
                <p:nvPr/>
              </p:nvGrpSpPr>
              <p:grpSpPr bwMode="auto">
                <a:xfrm rot="5400000">
                  <a:off x="1955540" y="956829"/>
                  <a:ext cx="591960" cy="122280"/>
                  <a:chOff x="688848" y="4376928"/>
                  <a:chExt cx="560832" cy="115824"/>
                </a:xfrm>
              </p:grpSpPr>
              <p:pic>
                <p:nvPicPr>
                  <p:cNvPr id="950353" name="圆角矩形 35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4376928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54" name="Text Box 82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4203175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9" name="圆角矩形 36"/>
                <p:cNvGrpSpPr>
                  <a:grpSpLocks/>
                </p:cNvGrpSpPr>
                <p:nvPr/>
              </p:nvGrpSpPr>
              <p:grpSpPr bwMode="auto">
                <a:xfrm rot="5400000">
                  <a:off x="2026334" y="956829"/>
                  <a:ext cx="591960" cy="122280"/>
                  <a:chOff x="688848" y="4309872"/>
                  <a:chExt cx="560832" cy="115824"/>
                </a:xfrm>
              </p:grpSpPr>
              <p:pic>
                <p:nvPicPr>
                  <p:cNvPr id="950356" name="圆角矩形 36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430987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57" name="Text Box 85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4137864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58" name="组合 8"/>
              <p:cNvGrpSpPr>
                <a:grpSpLocks/>
              </p:cNvGrpSpPr>
              <p:nvPr/>
            </p:nvGrpSpPr>
            <p:grpSpPr bwMode="auto">
              <a:xfrm rot="-5400000">
                <a:off x="1229146" y="5099277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34" name="圆角矩形 33"/>
                <p:cNvGrpSpPr>
                  <a:grpSpLocks/>
                </p:cNvGrpSpPr>
                <p:nvPr/>
              </p:nvGrpSpPr>
              <p:grpSpPr bwMode="auto">
                <a:xfrm rot="5400000">
                  <a:off x="1959773" y="956829"/>
                  <a:ext cx="591960" cy="122280"/>
                  <a:chOff x="688848" y="4029456"/>
                  <a:chExt cx="560832" cy="115824"/>
                </a:xfrm>
              </p:grpSpPr>
              <p:pic>
                <p:nvPicPr>
                  <p:cNvPr id="950360" name="圆角矩形 33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402945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61" name="Text Box 89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3859712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35" name="圆角矩形 34"/>
                <p:cNvGrpSpPr>
                  <a:grpSpLocks/>
                </p:cNvGrpSpPr>
                <p:nvPr/>
              </p:nvGrpSpPr>
              <p:grpSpPr bwMode="auto">
                <a:xfrm rot="5400000">
                  <a:off x="2024131" y="956829"/>
                  <a:ext cx="591960" cy="122280"/>
                  <a:chOff x="688848" y="3968496"/>
                  <a:chExt cx="560832" cy="115824"/>
                </a:xfrm>
              </p:grpSpPr>
              <p:pic>
                <p:nvPicPr>
                  <p:cNvPr id="950363" name="圆角矩形 34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96849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64" name="Text Box 92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379440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65" name="组合 9"/>
              <p:cNvGrpSpPr>
                <a:grpSpLocks/>
              </p:cNvGrpSpPr>
              <p:nvPr/>
            </p:nvGrpSpPr>
            <p:grpSpPr bwMode="auto">
              <a:xfrm rot="-5400000">
                <a:off x="1229146" y="4641222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32" name="圆角矩形 31"/>
                <p:cNvGrpSpPr>
                  <a:grpSpLocks/>
                </p:cNvGrpSpPr>
                <p:nvPr/>
              </p:nvGrpSpPr>
              <p:grpSpPr bwMode="auto">
                <a:xfrm rot="5400000">
                  <a:off x="1957571" y="956829"/>
                  <a:ext cx="591960" cy="122280"/>
                  <a:chOff x="688848" y="3688080"/>
                  <a:chExt cx="560832" cy="115824"/>
                </a:xfrm>
              </p:grpSpPr>
              <p:pic>
                <p:nvPicPr>
                  <p:cNvPr id="950367" name="圆角矩形 31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68808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68" name="Text Box 96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351625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33" name="圆角矩形 32"/>
                <p:cNvGrpSpPr>
                  <a:grpSpLocks/>
                </p:cNvGrpSpPr>
                <p:nvPr/>
              </p:nvGrpSpPr>
              <p:grpSpPr bwMode="auto">
                <a:xfrm rot="5400000">
                  <a:off x="2028365" y="956829"/>
                  <a:ext cx="591960" cy="122280"/>
                  <a:chOff x="688848" y="3621024"/>
                  <a:chExt cx="560832" cy="115824"/>
                </a:xfrm>
              </p:grpSpPr>
              <p:pic>
                <p:nvPicPr>
                  <p:cNvPr id="950370" name="圆角矩形 32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621024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71" name="Text Box 99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3450939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72" name="组合 10"/>
              <p:cNvGrpSpPr>
                <a:grpSpLocks/>
              </p:cNvGrpSpPr>
              <p:nvPr/>
            </p:nvGrpSpPr>
            <p:grpSpPr bwMode="auto">
              <a:xfrm rot="-5400000">
                <a:off x="1229146" y="4183167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10" name="圆角矩形 29"/>
                <p:cNvGrpSpPr>
                  <a:grpSpLocks/>
                </p:cNvGrpSpPr>
                <p:nvPr/>
              </p:nvGrpSpPr>
              <p:grpSpPr bwMode="auto">
                <a:xfrm rot="5400000">
                  <a:off x="1955369" y="956829"/>
                  <a:ext cx="591960" cy="122280"/>
                  <a:chOff x="688848" y="3346704"/>
                  <a:chExt cx="560832" cy="115824"/>
                </a:xfrm>
              </p:grpSpPr>
              <p:pic>
                <p:nvPicPr>
                  <p:cNvPr id="950374" name="圆角矩形 29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346704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75" name="Text Box 103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3172789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31" name="圆角矩形 30"/>
                <p:cNvGrpSpPr>
                  <a:grpSpLocks/>
                </p:cNvGrpSpPr>
                <p:nvPr/>
              </p:nvGrpSpPr>
              <p:grpSpPr bwMode="auto">
                <a:xfrm rot="5400000">
                  <a:off x="2026163" y="956829"/>
                  <a:ext cx="591960" cy="122280"/>
                  <a:chOff x="688848" y="3279648"/>
                  <a:chExt cx="560832" cy="115824"/>
                </a:xfrm>
              </p:grpSpPr>
              <p:pic>
                <p:nvPicPr>
                  <p:cNvPr id="950377" name="圆角矩形 30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279648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78" name="Text Box 106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3107478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79" name="组合 11"/>
              <p:cNvGrpSpPr>
                <a:grpSpLocks/>
              </p:cNvGrpSpPr>
              <p:nvPr/>
            </p:nvGrpSpPr>
            <p:grpSpPr bwMode="auto">
              <a:xfrm rot="-5400000">
                <a:off x="1229146" y="3725113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8" name="圆角矩形 27"/>
                <p:cNvGrpSpPr>
                  <a:grpSpLocks/>
                </p:cNvGrpSpPr>
                <p:nvPr/>
              </p:nvGrpSpPr>
              <p:grpSpPr bwMode="auto">
                <a:xfrm rot="5400000">
                  <a:off x="1959604" y="956829"/>
                  <a:ext cx="591960" cy="122280"/>
                  <a:chOff x="688848" y="2999232"/>
                  <a:chExt cx="560832" cy="115824"/>
                </a:xfrm>
              </p:grpSpPr>
              <p:pic>
                <p:nvPicPr>
                  <p:cNvPr id="950381" name="圆角矩形 27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99923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82" name="Text Box 11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2829328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9" name="圆角矩形 28"/>
                <p:cNvGrpSpPr>
                  <a:grpSpLocks/>
                </p:cNvGrpSpPr>
                <p:nvPr/>
              </p:nvGrpSpPr>
              <p:grpSpPr bwMode="auto">
                <a:xfrm rot="5400000">
                  <a:off x="2023962" y="956829"/>
                  <a:ext cx="591960" cy="122280"/>
                  <a:chOff x="688848" y="2938272"/>
                  <a:chExt cx="560832" cy="115824"/>
                </a:xfrm>
              </p:grpSpPr>
              <p:pic>
                <p:nvPicPr>
                  <p:cNvPr id="950384" name="圆角矩形 28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93827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85" name="Text Box 113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2764017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86" name="组合 12"/>
              <p:cNvGrpSpPr>
                <a:grpSpLocks/>
              </p:cNvGrpSpPr>
              <p:nvPr/>
            </p:nvGrpSpPr>
            <p:grpSpPr bwMode="auto">
              <a:xfrm rot="-5400000">
                <a:off x="1229146" y="3267055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6" name="圆角矩形 25"/>
                <p:cNvGrpSpPr>
                  <a:grpSpLocks/>
                </p:cNvGrpSpPr>
                <p:nvPr/>
              </p:nvGrpSpPr>
              <p:grpSpPr bwMode="auto">
                <a:xfrm rot="5400000">
                  <a:off x="1957400" y="956829"/>
                  <a:ext cx="591960" cy="122280"/>
                  <a:chOff x="688848" y="2657856"/>
                  <a:chExt cx="560832" cy="115824"/>
                </a:xfrm>
              </p:grpSpPr>
              <p:pic>
                <p:nvPicPr>
                  <p:cNvPr id="950388" name="圆角矩形 25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65785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89" name="Text Box 117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2485864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7" name="圆角矩形 26"/>
                <p:cNvGrpSpPr>
                  <a:grpSpLocks/>
                </p:cNvGrpSpPr>
                <p:nvPr/>
              </p:nvGrpSpPr>
              <p:grpSpPr bwMode="auto">
                <a:xfrm rot="5400000">
                  <a:off x="2028194" y="956829"/>
                  <a:ext cx="591960" cy="122280"/>
                  <a:chOff x="688848" y="2590800"/>
                  <a:chExt cx="560832" cy="115824"/>
                </a:xfrm>
              </p:grpSpPr>
              <p:pic>
                <p:nvPicPr>
                  <p:cNvPr id="950391" name="圆角矩形 26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59080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92" name="Text Box 12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2420553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93" name="组合 13"/>
              <p:cNvGrpSpPr>
                <a:grpSpLocks/>
              </p:cNvGrpSpPr>
              <p:nvPr/>
            </p:nvGrpSpPr>
            <p:grpSpPr bwMode="auto">
              <a:xfrm rot="-5400000">
                <a:off x="1229145" y="2808999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4" name="圆角矩形 23"/>
                <p:cNvGrpSpPr>
                  <a:grpSpLocks/>
                </p:cNvGrpSpPr>
                <p:nvPr/>
              </p:nvGrpSpPr>
              <p:grpSpPr bwMode="auto">
                <a:xfrm rot="5400000">
                  <a:off x="1955196" y="956830"/>
                  <a:ext cx="591960" cy="122280"/>
                  <a:chOff x="688848" y="2316480"/>
                  <a:chExt cx="560832" cy="115824"/>
                </a:xfrm>
              </p:grpSpPr>
              <p:pic>
                <p:nvPicPr>
                  <p:cNvPr id="950395" name="圆角矩形 23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31648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96" name="Text Box 124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6" y="214240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5" name="圆角矩形 24"/>
                <p:cNvGrpSpPr>
                  <a:grpSpLocks/>
                </p:cNvGrpSpPr>
                <p:nvPr/>
              </p:nvGrpSpPr>
              <p:grpSpPr bwMode="auto">
                <a:xfrm rot="5400000">
                  <a:off x="2025990" y="956830"/>
                  <a:ext cx="591960" cy="122280"/>
                  <a:chOff x="688848" y="2249424"/>
                  <a:chExt cx="560832" cy="115824"/>
                </a:xfrm>
              </p:grpSpPr>
              <p:pic>
                <p:nvPicPr>
                  <p:cNvPr id="950398" name="圆角矩形 24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249424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99" name="Text Box 127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207709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400" name="组合 14"/>
              <p:cNvGrpSpPr>
                <a:grpSpLocks/>
              </p:cNvGrpSpPr>
              <p:nvPr/>
            </p:nvGrpSpPr>
            <p:grpSpPr bwMode="auto">
              <a:xfrm rot="-5400000">
                <a:off x="1229146" y="2350946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2" name="圆角矩形 21"/>
                <p:cNvGrpSpPr>
                  <a:grpSpLocks/>
                </p:cNvGrpSpPr>
                <p:nvPr/>
              </p:nvGrpSpPr>
              <p:grpSpPr bwMode="auto">
                <a:xfrm rot="5400000">
                  <a:off x="1959432" y="956829"/>
                  <a:ext cx="591960" cy="122280"/>
                  <a:chOff x="688848" y="1969008"/>
                  <a:chExt cx="560832" cy="115824"/>
                </a:xfrm>
              </p:grpSpPr>
              <p:pic>
                <p:nvPicPr>
                  <p:cNvPr id="950402" name="圆角矩形 21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969008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03" name="Text Box 131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179894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3" name="圆角矩形 22"/>
                <p:cNvGrpSpPr>
                  <a:grpSpLocks/>
                </p:cNvGrpSpPr>
                <p:nvPr/>
              </p:nvGrpSpPr>
              <p:grpSpPr bwMode="auto">
                <a:xfrm rot="5400000">
                  <a:off x="2030226" y="956829"/>
                  <a:ext cx="591960" cy="122280"/>
                  <a:chOff x="688848" y="1901952"/>
                  <a:chExt cx="560832" cy="115824"/>
                </a:xfrm>
              </p:grpSpPr>
              <p:pic>
                <p:nvPicPr>
                  <p:cNvPr id="950405" name="圆角矩形 22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90195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06" name="Text Box 134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173363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407" name="组合 15"/>
              <p:cNvGrpSpPr>
                <a:grpSpLocks/>
              </p:cNvGrpSpPr>
              <p:nvPr/>
            </p:nvGrpSpPr>
            <p:grpSpPr bwMode="auto">
              <a:xfrm rot="-5400000">
                <a:off x="1229146" y="1892893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0" name="圆角矩形 19"/>
                <p:cNvGrpSpPr>
                  <a:grpSpLocks/>
                </p:cNvGrpSpPr>
                <p:nvPr/>
              </p:nvGrpSpPr>
              <p:grpSpPr bwMode="auto">
                <a:xfrm rot="5400000">
                  <a:off x="1957232" y="956829"/>
                  <a:ext cx="591960" cy="122280"/>
                  <a:chOff x="688848" y="1627632"/>
                  <a:chExt cx="560832" cy="115824"/>
                </a:xfrm>
              </p:grpSpPr>
              <p:pic>
                <p:nvPicPr>
                  <p:cNvPr id="950409" name="圆角矩形 19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62763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10" name="Text Box 138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145548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1" name="圆角矩形 20"/>
                <p:cNvGrpSpPr>
                  <a:grpSpLocks/>
                </p:cNvGrpSpPr>
                <p:nvPr/>
              </p:nvGrpSpPr>
              <p:grpSpPr bwMode="auto">
                <a:xfrm rot="5400000">
                  <a:off x="2028026" y="956829"/>
                  <a:ext cx="591960" cy="122280"/>
                  <a:chOff x="688848" y="1560576"/>
                  <a:chExt cx="560832" cy="115824"/>
                </a:xfrm>
              </p:grpSpPr>
              <p:pic>
                <p:nvPicPr>
                  <p:cNvPr id="950412" name="圆角矩形 20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56057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13" name="Text Box 141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139017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414" name="组合 16"/>
              <p:cNvGrpSpPr>
                <a:grpSpLocks/>
              </p:cNvGrpSpPr>
              <p:nvPr/>
            </p:nvGrpSpPr>
            <p:grpSpPr bwMode="auto">
              <a:xfrm rot="-5400000">
                <a:off x="1229146" y="1434840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18" name="圆角矩形 17"/>
                <p:cNvGrpSpPr>
                  <a:grpSpLocks/>
                </p:cNvGrpSpPr>
                <p:nvPr/>
              </p:nvGrpSpPr>
              <p:grpSpPr bwMode="auto">
                <a:xfrm rot="5400000">
                  <a:off x="1955032" y="956829"/>
                  <a:ext cx="591960" cy="122280"/>
                  <a:chOff x="688848" y="1286256"/>
                  <a:chExt cx="560832" cy="115824"/>
                </a:xfrm>
              </p:grpSpPr>
              <p:pic>
                <p:nvPicPr>
                  <p:cNvPr id="950416" name="圆角矩形 17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28625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17" name="Text Box 145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111202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9" name="圆角矩形 18"/>
                <p:cNvGrpSpPr>
                  <a:grpSpLocks/>
                </p:cNvGrpSpPr>
                <p:nvPr/>
              </p:nvGrpSpPr>
              <p:grpSpPr bwMode="auto">
                <a:xfrm rot="5400000">
                  <a:off x="2025825" y="956829"/>
                  <a:ext cx="591960" cy="122280"/>
                  <a:chOff x="688848" y="1219200"/>
                  <a:chExt cx="560832" cy="115824"/>
                </a:xfrm>
              </p:grpSpPr>
              <p:pic>
                <p:nvPicPr>
                  <p:cNvPr id="950419" name="圆角矩形 18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21920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20" name="Text Box 148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104671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79" name="文本框 71"/>
          <p:cNvSpPr txBox="1">
            <a:spLocks noChangeArrowheads="1"/>
          </p:cNvSpPr>
          <p:nvPr/>
        </p:nvSpPr>
        <p:spPr bwMode="auto">
          <a:xfrm>
            <a:off x="954054" y="1053530"/>
            <a:ext cx="10902887" cy="4955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buFont typeface="Wingdings" pitchFamily="2" charset="2"/>
              <a:buNone/>
              <a:defRPr/>
            </a:pPr>
            <a:r>
              <a:rPr lang="zh-CN" altLang="en-US" kern="0" dirty="0">
                <a:latin typeface="宋体" pitchFamily="2" charset="-122"/>
              </a:rPr>
              <a:t>如果一个</a:t>
            </a:r>
            <a:r>
              <a:rPr lang="zh-CN" altLang="en-US" kern="0" dirty="0">
                <a:solidFill>
                  <a:srgbClr val="FF33CC"/>
                </a:solidFill>
                <a:latin typeface="宋体" pitchFamily="2" charset="-122"/>
              </a:rPr>
              <a:t>类的对象</a:t>
            </a:r>
            <a:r>
              <a:rPr lang="zh-CN" altLang="en-US" kern="0" dirty="0">
                <a:latin typeface="宋体" pitchFamily="2" charset="-122"/>
              </a:rPr>
              <a:t>是另一个类的数据成员</a:t>
            </a:r>
            <a:r>
              <a:rPr lang="en-US" altLang="zh-CN" kern="0" dirty="0">
                <a:latin typeface="宋体" pitchFamily="2" charset="-122"/>
              </a:rPr>
              <a:t>,</a:t>
            </a:r>
            <a:r>
              <a:rPr lang="zh-CN" altLang="en-US" kern="0" dirty="0">
                <a:latin typeface="宋体" pitchFamily="2" charset="-122"/>
              </a:rPr>
              <a:t>则称这样的数据成员为对象成员。例如</a:t>
            </a:r>
            <a:r>
              <a:rPr lang="en-US" altLang="zh-CN" kern="0" dirty="0">
                <a:latin typeface="宋体" pitchFamily="2" charset="-122"/>
              </a:rPr>
              <a:t>: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kern="0" dirty="0"/>
              <a:t>      class A 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kern="0" dirty="0"/>
              <a:t>        {  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kern="0" dirty="0"/>
              <a:t>               //...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kern="0" dirty="0"/>
              <a:t>        };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kern="0" dirty="0"/>
              <a:t>      class B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kern="0" dirty="0"/>
              <a:t>        {  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kern="0" dirty="0"/>
              <a:t>              A </a:t>
            </a:r>
            <a:r>
              <a:rPr lang="en-US" altLang="zh-CN" kern="0" dirty="0" err="1"/>
              <a:t>a</a:t>
            </a:r>
            <a:r>
              <a:rPr lang="en-US" altLang="zh-CN" kern="0" dirty="0"/>
              <a:t>;      //</a:t>
            </a:r>
            <a:r>
              <a:rPr lang="zh-CN" altLang="en-US" kern="0" dirty="0"/>
              <a:t>类</a:t>
            </a:r>
            <a:r>
              <a:rPr lang="en-US" altLang="zh-CN" kern="0" dirty="0"/>
              <a:t>A</a:t>
            </a:r>
            <a:r>
              <a:rPr lang="zh-CN" altLang="en-US" kern="0" dirty="0"/>
              <a:t>的对象</a:t>
            </a:r>
            <a:r>
              <a:rPr lang="en-US" altLang="zh-CN" kern="0" dirty="0"/>
              <a:t>a</a:t>
            </a:r>
            <a:r>
              <a:rPr lang="zh-CN" altLang="en-US" kern="0" dirty="0"/>
              <a:t>为类</a:t>
            </a:r>
            <a:r>
              <a:rPr lang="en-US" altLang="zh-CN" kern="0" dirty="0"/>
              <a:t>B</a:t>
            </a:r>
            <a:r>
              <a:rPr lang="zh-CN" altLang="en-US" kern="0" dirty="0"/>
              <a:t>的对象成员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zh-CN" altLang="en-US" kern="0" dirty="0"/>
              <a:t>              </a:t>
            </a:r>
            <a:r>
              <a:rPr lang="en-US" altLang="zh-CN" kern="0" dirty="0"/>
              <a:t>public: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kern="0" dirty="0"/>
              <a:t>                 //…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kern="0" dirty="0"/>
              <a:t>         };</a:t>
            </a:r>
            <a:r>
              <a:rPr lang="en-US" altLang="zh-CN" sz="2801" kern="0" dirty="0">
                <a:latin typeface="宋体" pitchFamily="2" charset="-122"/>
              </a:rPr>
              <a:t> </a:t>
            </a:r>
          </a:p>
          <a:p>
            <a:pPr eaLnBrk="1" hangingPunct="1">
              <a:spcBef>
                <a:spcPts val="0"/>
              </a:spcBef>
              <a:buSzPct val="90000"/>
            </a:pPr>
            <a:endParaRPr kumimoji="1"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0" name="矩形 1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" y="-26590"/>
            <a:ext cx="5330368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组合 140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142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4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4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46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7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8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2522897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 </a:t>
            </a:r>
          </a:p>
        </p:txBody>
      </p:sp>
    </p:spTree>
    <p:extLst>
      <p:ext uri="{BB962C8B-B14F-4D97-AF65-F5344CB8AC3E}">
        <p14:creationId xmlns:p14="http://schemas.microsoft.com/office/powerpoint/2010/main" val="2888029168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0" y="720059"/>
            <a:ext cx="12075839" cy="6022103"/>
            <a:chOff x="982640" y="1286614"/>
            <a:chExt cx="10081118" cy="5023499"/>
          </a:xfrm>
        </p:grpSpPr>
        <p:grpSp>
          <p:nvGrpSpPr>
            <p:cNvPr id="4" name="圆角矩形 3"/>
            <p:cNvGrpSpPr>
              <a:grpSpLocks/>
            </p:cNvGrpSpPr>
            <p:nvPr/>
          </p:nvGrpSpPr>
          <p:grpSpPr bwMode="auto">
            <a:xfrm>
              <a:off x="950852" y="1146312"/>
              <a:ext cx="10394359" cy="5447021"/>
              <a:chOff x="713232" y="859536"/>
              <a:chExt cx="7796784" cy="4084320"/>
            </a:xfrm>
          </p:grpSpPr>
          <p:pic>
            <p:nvPicPr>
              <p:cNvPr id="950296" name="圆角矩形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232" y="859536"/>
                <a:ext cx="7796784" cy="408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50297" name="Text Box 25"/>
              <p:cNvSpPr txBox="1">
                <a:spLocks noChangeArrowheads="1"/>
              </p:cNvSpPr>
              <p:nvPr/>
            </p:nvSpPr>
            <p:spPr bwMode="auto">
              <a:xfrm rot="16200000">
                <a:off x="2725205" y="-842204"/>
                <a:ext cx="3663710" cy="7380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122822" tIns="61411" rIns="122822" bIns="61411" anchor="ctr"/>
              <a:lstStyle>
                <a:lvl1pPr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998538" indent="-384175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535113" indent="-306388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2149475" indent="-306388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763838" indent="-307975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32210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36782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41354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45926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13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950298" name="圆角矩形 4"/>
            <p:cNvSpPr>
              <a:spLocks noChangeArrowheads="1"/>
            </p:cNvSpPr>
            <p:nvPr/>
          </p:nvSpPr>
          <p:spPr bwMode="auto">
            <a:xfrm rot="-5400000">
              <a:off x="3788070" y="-980490"/>
              <a:ext cx="4628185" cy="9557712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  <a:effectLst>
              <a:outerShdw dist="88900" dir="2700000" algn="tl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122822" tIns="61411" rIns="122822" bIns="61411" anchor="ctr"/>
            <a:lstStyle/>
            <a:p>
              <a:pPr algn="ctr" defTabSz="920750"/>
              <a:endParaRPr lang="zh-CN" altLang="en-US" sz="13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950299" name="组合 5"/>
            <p:cNvGrpSpPr>
              <a:grpSpLocks/>
            </p:cNvGrpSpPr>
            <p:nvPr/>
          </p:nvGrpSpPr>
          <p:grpSpPr bwMode="auto">
            <a:xfrm>
              <a:off x="982640" y="1596963"/>
              <a:ext cx="751226" cy="4402810"/>
              <a:chOff x="982640" y="1596963"/>
              <a:chExt cx="751226" cy="4402810"/>
            </a:xfrm>
          </p:grpSpPr>
          <p:grpSp>
            <p:nvGrpSpPr>
              <p:cNvPr id="950300" name="组合 6"/>
              <p:cNvGrpSpPr>
                <a:grpSpLocks/>
              </p:cNvGrpSpPr>
              <p:nvPr/>
            </p:nvGrpSpPr>
            <p:grpSpPr bwMode="auto">
              <a:xfrm rot="-5400000">
                <a:off x="-615716" y="3650191"/>
                <a:ext cx="4402810" cy="296354"/>
                <a:chOff x="2149635" y="1165383"/>
                <a:chExt cx="3485831" cy="234634"/>
              </a:xfrm>
            </p:grpSpPr>
            <p:grpSp>
              <p:nvGrpSpPr>
                <p:cNvPr id="950301" name="组合 37"/>
                <p:cNvGrpSpPr>
                  <a:grpSpLocks/>
                </p:cNvGrpSpPr>
                <p:nvPr/>
              </p:nvGrpSpPr>
              <p:grpSpPr bwMode="auto">
                <a:xfrm>
                  <a:off x="2149635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02" name="椭圆 65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7" name="椭圆 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4487" y="1126563"/>
                    <a:ext cx="183890" cy="183955"/>
                    <a:chOff x="1091184" y="4291584"/>
                    <a:chExt cx="195072" cy="195072"/>
                  </a:xfrm>
                </p:grpSpPr>
                <p:pic>
                  <p:nvPicPr>
                    <p:cNvPr id="950304" name="椭圆 66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4291584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05" name="Text Box 3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4323383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06" name="组合 38"/>
                <p:cNvGrpSpPr>
                  <a:grpSpLocks/>
                </p:cNvGrpSpPr>
                <p:nvPr/>
              </p:nvGrpSpPr>
              <p:grpSpPr bwMode="auto">
                <a:xfrm>
                  <a:off x="2510880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07" name="椭圆 63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5" name="椭圆 6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3780" y="1126563"/>
                    <a:ext cx="183890" cy="183955"/>
                    <a:chOff x="1091184" y="3950208"/>
                    <a:chExt cx="195072" cy="195072"/>
                  </a:xfrm>
                </p:grpSpPr>
                <p:pic>
                  <p:nvPicPr>
                    <p:cNvPr id="950309" name="椭圆 64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3950208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10" name="Text Box 3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3981257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11" name="组合 39"/>
                <p:cNvGrpSpPr>
                  <a:grpSpLocks/>
                </p:cNvGrpSpPr>
                <p:nvPr/>
              </p:nvGrpSpPr>
              <p:grpSpPr bwMode="auto">
                <a:xfrm>
                  <a:off x="2872124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12" name="椭圆 61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3" name="椭圆 62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5948" y="1129437"/>
                    <a:ext cx="183890" cy="178206"/>
                    <a:chOff x="1091184" y="3608832"/>
                    <a:chExt cx="195072" cy="188976"/>
                  </a:xfrm>
                </p:grpSpPr>
                <p:pic>
                  <p:nvPicPr>
                    <p:cNvPr id="950314" name="椭圆 62"/>
                    <p:cNvPicPr>
                      <a:picLocks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3608832"/>
                      <a:ext cx="195072" cy="18897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15" name="Text Box 4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3639132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16" name="组合 40"/>
                <p:cNvGrpSpPr>
                  <a:grpSpLocks/>
                </p:cNvGrpSpPr>
                <p:nvPr/>
              </p:nvGrpSpPr>
              <p:grpSpPr bwMode="auto">
                <a:xfrm>
                  <a:off x="3233369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17" name="椭圆 59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1" name="椭圆 6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8115" y="1126563"/>
                    <a:ext cx="183890" cy="183955"/>
                    <a:chOff x="1091184" y="3261360"/>
                    <a:chExt cx="195072" cy="195072"/>
                  </a:xfrm>
                </p:grpSpPr>
                <p:pic>
                  <p:nvPicPr>
                    <p:cNvPr id="950319" name="椭圆 60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3261360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20" name="Text Box 4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3297006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21" name="组合 41"/>
                <p:cNvGrpSpPr>
                  <a:grpSpLocks/>
                </p:cNvGrpSpPr>
                <p:nvPr/>
              </p:nvGrpSpPr>
              <p:grpSpPr bwMode="auto">
                <a:xfrm>
                  <a:off x="3594615" y="1165383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22" name="椭圆 57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9" name="椭圆 58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7406" y="1126564"/>
                    <a:ext cx="183890" cy="183955"/>
                    <a:chOff x="1091184" y="2919984"/>
                    <a:chExt cx="195072" cy="195072"/>
                  </a:xfrm>
                </p:grpSpPr>
                <p:pic>
                  <p:nvPicPr>
                    <p:cNvPr id="950324" name="椭圆 58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2919984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25" name="Text Box 5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2954879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26" name="组合 42"/>
                <p:cNvGrpSpPr>
                  <a:grpSpLocks/>
                </p:cNvGrpSpPr>
                <p:nvPr/>
              </p:nvGrpSpPr>
              <p:grpSpPr bwMode="auto">
                <a:xfrm>
                  <a:off x="3955858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27" name="椭圆 55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7" name="椭圆 5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6701" y="1126564"/>
                    <a:ext cx="183890" cy="183955"/>
                    <a:chOff x="1091184" y="2578608"/>
                    <a:chExt cx="195072" cy="195072"/>
                  </a:xfrm>
                </p:grpSpPr>
                <p:pic>
                  <p:nvPicPr>
                    <p:cNvPr id="950329" name="椭圆 56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2578608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30" name="Text Box 5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2612755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31" name="组合 43"/>
                <p:cNvGrpSpPr>
                  <a:grpSpLocks/>
                </p:cNvGrpSpPr>
                <p:nvPr/>
              </p:nvGrpSpPr>
              <p:grpSpPr bwMode="auto">
                <a:xfrm>
                  <a:off x="4317103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32" name="椭圆 53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5" name="椭圆 5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5994" y="1126564"/>
                    <a:ext cx="183890" cy="183955"/>
                    <a:chOff x="1091184" y="2237232"/>
                    <a:chExt cx="195072" cy="195072"/>
                  </a:xfrm>
                </p:grpSpPr>
                <p:pic>
                  <p:nvPicPr>
                    <p:cNvPr id="950334" name="椭圆 54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2237232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35" name="Text Box 6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2270629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36" name="组合 44"/>
                <p:cNvGrpSpPr>
                  <a:grpSpLocks/>
                </p:cNvGrpSpPr>
                <p:nvPr/>
              </p:nvGrpSpPr>
              <p:grpSpPr bwMode="auto">
                <a:xfrm>
                  <a:off x="4678347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37" name="椭圆 51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3" name="椭圆 52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5287" y="1126564"/>
                    <a:ext cx="183890" cy="183955"/>
                    <a:chOff x="1091184" y="1895856"/>
                    <a:chExt cx="195072" cy="195072"/>
                  </a:xfrm>
                </p:grpSpPr>
                <p:pic>
                  <p:nvPicPr>
                    <p:cNvPr id="950339" name="椭圆 52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1895856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40" name="Text Box 6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1928504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41" name="组合 45"/>
                <p:cNvGrpSpPr>
                  <a:grpSpLocks/>
                </p:cNvGrpSpPr>
                <p:nvPr/>
              </p:nvGrpSpPr>
              <p:grpSpPr bwMode="auto">
                <a:xfrm>
                  <a:off x="5039590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42" name="椭圆 49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1" name="椭圆 5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4582" y="1126564"/>
                    <a:ext cx="183890" cy="183955"/>
                    <a:chOff x="1091184" y="1554480"/>
                    <a:chExt cx="195072" cy="195072"/>
                  </a:xfrm>
                </p:grpSpPr>
                <p:pic>
                  <p:nvPicPr>
                    <p:cNvPr id="950344" name="椭圆 50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1554480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45" name="Text Box 7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1586380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46" name="组合 46"/>
                <p:cNvGrpSpPr>
                  <a:grpSpLocks/>
                </p:cNvGrpSpPr>
                <p:nvPr/>
              </p:nvGrpSpPr>
              <p:grpSpPr bwMode="auto">
                <a:xfrm>
                  <a:off x="5400834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47" name="椭圆 47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49" name="椭圆 48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3875" y="1126564"/>
                    <a:ext cx="183890" cy="183955"/>
                    <a:chOff x="1091184" y="1213104"/>
                    <a:chExt cx="195072" cy="195072"/>
                  </a:xfrm>
                </p:grpSpPr>
                <p:pic>
                  <p:nvPicPr>
                    <p:cNvPr id="950349" name="椭圆 48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1213104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50" name="Text Box 7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1244254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950351" name="组合 7"/>
              <p:cNvGrpSpPr>
                <a:grpSpLocks/>
              </p:cNvGrpSpPr>
              <p:nvPr/>
            </p:nvGrpSpPr>
            <p:grpSpPr bwMode="auto">
              <a:xfrm rot="-5400000">
                <a:off x="1229146" y="5557333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36" name="圆角矩形 35"/>
                <p:cNvGrpSpPr>
                  <a:grpSpLocks/>
                </p:cNvGrpSpPr>
                <p:nvPr/>
              </p:nvGrpSpPr>
              <p:grpSpPr bwMode="auto">
                <a:xfrm rot="5400000">
                  <a:off x="1955540" y="956829"/>
                  <a:ext cx="591960" cy="122280"/>
                  <a:chOff x="688848" y="4376928"/>
                  <a:chExt cx="560832" cy="115824"/>
                </a:xfrm>
              </p:grpSpPr>
              <p:pic>
                <p:nvPicPr>
                  <p:cNvPr id="950353" name="圆角矩形 35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4376928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54" name="Text Box 82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4203175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9" name="圆角矩形 36"/>
                <p:cNvGrpSpPr>
                  <a:grpSpLocks/>
                </p:cNvGrpSpPr>
                <p:nvPr/>
              </p:nvGrpSpPr>
              <p:grpSpPr bwMode="auto">
                <a:xfrm rot="5400000">
                  <a:off x="2026334" y="956829"/>
                  <a:ext cx="591960" cy="122280"/>
                  <a:chOff x="688848" y="4309872"/>
                  <a:chExt cx="560832" cy="115824"/>
                </a:xfrm>
              </p:grpSpPr>
              <p:pic>
                <p:nvPicPr>
                  <p:cNvPr id="950356" name="圆角矩形 36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430987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57" name="Text Box 85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4137864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58" name="组合 8"/>
              <p:cNvGrpSpPr>
                <a:grpSpLocks/>
              </p:cNvGrpSpPr>
              <p:nvPr/>
            </p:nvGrpSpPr>
            <p:grpSpPr bwMode="auto">
              <a:xfrm rot="-5400000">
                <a:off x="1229146" y="5099277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34" name="圆角矩形 33"/>
                <p:cNvGrpSpPr>
                  <a:grpSpLocks/>
                </p:cNvGrpSpPr>
                <p:nvPr/>
              </p:nvGrpSpPr>
              <p:grpSpPr bwMode="auto">
                <a:xfrm rot="5400000">
                  <a:off x="1959773" y="956829"/>
                  <a:ext cx="591960" cy="122280"/>
                  <a:chOff x="688848" y="4029456"/>
                  <a:chExt cx="560832" cy="115824"/>
                </a:xfrm>
              </p:grpSpPr>
              <p:pic>
                <p:nvPicPr>
                  <p:cNvPr id="950360" name="圆角矩形 33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402945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61" name="Text Box 89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3859712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35" name="圆角矩形 34"/>
                <p:cNvGrpSpPr>
                  <a:grpSpLocks/>
                </p:cNvGrpSpPr>
                <p:nvPr/>
              </p:nvGrpSpPr>
              <p:grpSpPr bwMode="auto">
                <a:xfrm rot="5400000">
                  <a:off x="2024131" y="956829"/>
                  <a:ext cx="591960" cy="122280"/>
                  <a:chOff x="688848" y="3968496"/>
                  <a:chExt cx="560832" cy="115824"/>
                </a:xfrm>
              </p:grpSpPr>
              <p:pic>
                <p:nvPicPr>
                  <p:cNvPr id="950363" name="圆角矩形 34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96849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64" name="Text Box 92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379440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65" name="组合 9"/>
              <p:cNvGrpSpPr>
                <a:grpSpLocks/>
              </p:cNvGrpSpPr>
              <p:nvPr/>
            </p:nvGrpSpPr>
            <p:grpSpPr bwMode="auto">
              <a:xfrm rot="-5400000">
                <a:off x="1229146" y="4641222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32" name="圆角矩形 31"/>
                <p:cNvGrpSpPr>
                  <a:grpSpLocks/>
                </p:cNvGrpSpPr>
                <p:nvPr/>
              </p:nvGrpSpPr>
              <p:grpSpPr bwMode="auto">
                <a:xfrm rot="5400000">
                  <a:off x="1957571" y="956829"/>
                  <a:ext cx="591960" cy="122280"/>
                  <a:chOff x="688848" y="3688080"/>
                  <a:chExt cx="560832" cy="115824"/>
                </a:xfrm>
              </p:grpSpPr>
              <p:pic>
                <p:nvPicPr>
                  <p:cNvPr id="950367" name="圆角矩形 31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68808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68" name="Text Box 96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351625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33" name="圆角矩形 32"/>
                <p:cNvGrpSpPr>
                  <a:grpSpLocks/>
                </p:cNvGrpSpPr>
                <p:nvPr/>
              </p:nvGrpSpPr>
              <p:grpSpPr bwMode="auto">
                <a:xfrm rot="5400000">
                  <a:off x="2028365" y="956829"/>
                  <a:ext cx="591960" cy="122280"/>
                  <a:chOff x="688848" y="3621024"/>
                  <a:chExt cx="560832" cy="115824"/>
                </a:xfrm>
              </p:grpSpPr>
              <p:pic>
                <p:nvPicPr>
                  <p:cNvPr id="950370" name="圆角矩形 32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621024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71" name="Text Box 99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3450939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72" name="组合 10"/>
              <p:cNvGrpSpPr>
                <a:grpSpLocks/>
              </p:cNvGrpSpPr>
              <p:nvPr/>
            </p:nvGrpSpPr>
            <p:grpSpPr bwMode="auto">
              <a:xfrm rot="-5400000">
                <a:off x="1229146" y="4183167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10" name="圆角矩形 29"/>
                <p:cNvGrpSpPr>
                  <a:grpSpLocks/>
                </p:cNvGrpSpPr>
                <p:nvPr/>
              </p:nvGrpSpPr>
              <p:grpSpPr bwMode="auto">
                <a:xfrm rot="5400000">
                  <a:off x="1955369" y="956829"/>
                  <a:ext cx="591960" cy="122280"/>
                  <a:chOff x="688848" y="3346704"/>
                  <a:chExt cx="560832" cy="115824"/>
                </a:xfrm>
              </p:grpSpPr>
              <p:pic>
                <p:nvPicPr>
                  <p:cNvPr id="950374" name="圆角矩形 29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346704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75" name="Text Box 103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3172789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31" name="圆角矩形 30"/>
                <p:cNvGrpSpPr>
                  <a:grpSpLocks/>
                </p:cNvGrpSpPr>
                <p:nvPr/>
              </p:nvGrpSpPr>
              <p:grpSpPr bwMode="auto">
                <a:xfrm rot="5400000">
                  <a:off x="2026163" y="956829"/>
                  <a:ext cx="591960" cy="122280"/>
                  <a:chOff x="688848" y="3279648"/>
                  <a:chExt cx="560832" cy="115824"/>
                </a:xfrm>
              </p:grpSpPr>
              <p:pic>
                <p:nvPicPr>
                  <p:cNvPr id="950377" name="圆角矩形 30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279648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78" name="Text Box 106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3107478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79" name="组合 11"/>
              <p:cNvGrpSpPr>
                <a:grpSpLocks/>
              </p:cNvGrpSpPr>
              <p:nvPr/>
            </p:nvGrpSpPr>
            <p:grpSpPr bwMode="auto">
              <a:xfrm rot="-5400000">
                <a:off x="1229146" y="3725113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8" name="圆角矩形 27"/>
                <p:cNvGrpSpPr>
                  <a:grpSpLocks/>
                </p:cNvGrpSpPr>
                <p:nvPr/>
              </p:nvGrpSpPr>
              <p:grpSpPr bwMode="auto">
                <a:xfrm rot="5400000">
                  <a:off x="1959604" y="956829"/>
                  <a:ext cx="591960" cy="122280"/>
                  <a:chOff x="688848" y="2999232"/>
                  <a:chExt cx="560832" cy="115824"/>
                </a:xfrm>
              </p:grpSpPr>
              <p:pic>
                <p:nvPicPr>
                  <p:cNvPr id="950381" name="圆角矩形 27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99923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82" name="Text Box 11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2829328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9" name="圆角矩形 28"/>
                <p:cNvGrpSpPr>
                  <a:grpSpLocks/>
                </p:cNvGrpSpPr>
                <p:nvPr/>
              </p:nvGrpSpPr>
              <p:grpSpPr bwMode="auto">
                <a:xfrm rot="5400000">
                  <a:off x="2023962" y="956829"/>
                  <a:ext cx="591960" cy="122280"/>
                  <a:chOff x="688848" y="2938272"/>
                  <a:chExt cx="560832" cy="115824"/>
                </a:xfrm>
              </p:grpSpPr>
              <p:pic>
                <p:nvPicPr>
                  <p:cNvPr id="950384" name="圆角矩形 28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93827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85" name="Text Box 113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2764017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86" name="组合 12"/>
              <p:cNvGrpSpPr>
                <a:grpSpLocks/>
              </p:cNvGrpSpPr>
              <p:nvPr/>
            </p:nvGrpSpPr>
            <p:grpSpPr bwMode="auto">
              <a:xfrm rot="-5400000">
                <a:off x="1229146" y="3267055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6" name="圆角矩形 25"/>
                <p:cNvGrpSpPr>
                  <a:grpSpLocks/>
                </p:cNvGrpSpPr>
                <p:nvPr/>
              </p:nvGrpSpPr>
              <p:grpSpPr bwMode="auto">
                <a:xfrm rot="5400000">
                  <a:off x="1957400" y="956829"/>
                  <a:ext cx="591960" cy="122280"/>
                  <a:chOff x="688848" y="2657856"/>
                  <a:chExt cx="560832" cy="115824"/>
                </a:xfrm>
              </p:grpSpPr>
              <p:pic>
                <p:nvPicPr>
                  <p:cNvPr id="950388" name="圆角矩形 25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65785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89" name="Text Box 117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2485864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7" name="圆角矩形 26"/>
                <p:cNvGrpSpPr>
                  <a:grpSpLocks/>
                </p:cNvGrpSpPr>
                <p:nvPr/>
              </p:nvGrpSpPr>
              <p:grpSpPr bwMode="auto">
                <a:xfrm rot="5400000">
                  <a:off x="2028194" y="956829"/>
                  <a:ext cx="591960" cy="122280"/>
                  <a:chOff x="688848" y="2590800"/>
                  <a:chExt cx="560832" cy="115824"/>
                </a:xfrm>
              </p:grpSpPr>
              <p:pic>
                <p:nvPicPr>
                  <p:cNvPr id="950391" name="圆角矩形 26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59080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92" name="Text Box 12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2420553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93" name="组合 13"/>
              <p:cNvGrpSpPr>
                <a:grpSpLocks/>
              </p:cNvGrpSpPr>
              <p:nvPr/>
            </p:nvGrpSpPr>
            <p:grpSpPr bwMode="auto">
              <a:xfrm rot="-5400000">
                <a:off x="1229145" y="2808999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4" name="圆角矩形 23"/>
                <p:cNvGrpSpPr>
                  <a:grpSpLocks/>
                </p:cNvGrpSpPr>
                <p:nvPr/>
              </p:nvGrpSpPr>
              <p:grpSpPr bwMode="auto">
                <a:xfrm rot="5400000">
                  <a:off x="1955196" y="956830"/>
                  <a:ext cx="591960" cy="122280"/>
                  <a:chOff x="688848" y="2316480"/>
                  <a:chExt cx="560832" cy="115824"/>
                </a:xfrm>
              </p:grpSpPr>
              <p:pic>
                <p:nvPicPr>
                  <p:cNvPr id="950395" name="圆角矩形 23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31648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96" name="Text Box 124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6" y="214240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5" name="圆角矩形 24"/>
                <p:cNvGrpSpPr>
                  <a:grpSpLocks/>
                </p:cNvGrpSpPr>
                <p:nvPr/>
              </p:nvGrpSpPr>
              <p:grpSpPr bwMode="auto">
                <a:xfrm rot="5400000">
                  <a:off x="2025990" y="956830"/>
                  <a:ext cx="591960" cy="122280"/>
                  <a:chOff x="688848" y="2249424"/>
                  <a:chExt cx="560832" cy="115824"/>
                </a:xfrm>
              </p:grpSpPr>
              <p:pic>
                <p:nvPicPr>
                  <p:cNvPr id="950398" name="圆角矩形 24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249424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99" name="Text Box 127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207709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400" name="组合 14"/>
              <p:cNvGrpSpPr>
                <a:grpSpLocks/>
              </p:cNvGrpSpPr>
              <p:nvPr/>
            </p:nvGrpSpPr>
            <p:grpSpPr bwMode="auto">
              <a:xfrm rot="-5400000">
                <a:off x="1229146" y="2350946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2" name="圆角矩形 21"/>
                <p:cNvGrpSpPr>
                  <a:grpSpLocks/>
                </p:cNvGrpSpPr>
                <p:nvPr/>
              </p:nvGrpSpPr>
              <p:grpSpPr bwMode="auto">
                <a:xfrm rot="5400000">
                  <a:off x="1959432" y="956829"/>
                  <a:ext cx="591960" cy="122280"/>
                  <a:chOff x="688848" y="1969008"/>
                  <a:chExt cx="560832" cy="115824"/>
                </a:xfrm>
              </p:grpSpPr>
              <p:pic>
                <p:nvPicPr>
                  <p:cNvPr id="950402" name="圆角矩形 21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969008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03" name="Text Box 131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179894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3" name="圆角矩形 22"/>
                <p:cNvGrpSpPr>
                  <a:grpSpLocks/>
                </p:cNvGrpSpPr>
                <p:nvPr/>
              </p:nvGrpSpPr>
              <p:grpSpPr bwMode="auto">
                <a:xfrm rot="5400000">
                  <a:off x="2030226" y="956829"/>
                  <a:ext cx="591960" cy="122280"/>
                  <a:chOff x="688848" y="1901952"/>
                  <a:chExt cx="560832" cy="115824"/>
                </a:xfrm>
              </p:grpSpPr>
              <p:pic>
                <p:nvPicPr>
                  <p:cNvPr id="950405" name="圆角矩形 22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90195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06" name="Text Box 134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173363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407" name="组合 15"/>
              <p:cNvGrpSpPr>
                <a:grpSpLocks/>
              </p:cNvGrpSpPr>
              <p:nvPr/>
            </p:nvGrpSpPr>
            <p:grpSpPr bwMode="auto">
              <a:xfrm rot="-5400000">
                <a:off x="1229146" y="1892893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0" name="圆角矩形 19"/>
                <p:cNvGrpSpPr>
                  <a:grpSpLocks/>
                </p:cNvGrpSpPr>
                <p:nvPr/>
              </p:nvGrpSpPr>
              <p:grpSpPr bwMode="auto">
                <a:xfrm rot="5400000">
                  <a:off x="1957232" y="956829"/>
                  <a:ext cx="591960" cy="122280"/>
                  <a:chOff x="688848" y="1627632"/>
                  <a:chExt cx="560832" cy="115824"/>
                </a:xfrm>
              </p:grpSpPr>
              <p:pic>
                <p:nvPicPr>
                  <p:cNvPr id="950409" name="圆角矩形 19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62763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10" name="Text Box 138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145548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1" name="圆角矩形 20"/>
                <p:cNvGrpSpPr>
                  <a:grpSpLocks/>
                </p:cNvGrpSpPr>
                <p:nvPr/>
              </p:nvGrpSpPr>
              <p:grpSpPr bwMode="auto">
                <a:xfrm rot="5400000">
                  <a:off x="2028026" y="956829"/>
                  <a:ext cx="591960" cy="122280"/>
                  <a:chOff x="688848" y="1560576"/>
                  <a:chExt cx="560832" cy="115824"/>
                </a:xfrm>
              </p:grpSpPr>
              <p:pic>
                <p:nvPicPr>
                  <p:cNvPr id="950412" name="圆角矩形 20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56057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13" name="Text Box 141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139017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414" name="组合 16"/>
              <p:cNvGrpSpPr>
                <a:grpSpLocks/>
              </p:cNvGrpSpPr>
              <p:nvPr/>
            </p:nvGrpSpPr>
            <p:grpSpPr bwMode="auto">
              <a:xfrm rot="-5400000">
                <a:off x="1229146" y="1434840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18" name="圆角矩形 17"/>
                <p:cNvGrpSpPr>
                  <a:grpSpLocks/>
                </p:cNvGrpSpPr>
                <p:nvPr/>
              </p:nvGrpSpPr>
              <p:grpSpPr bwMode="auto">
                <a:xfrm rot="5400000">
                  <a:off x="1955032" y="956829"/>
                  <a:ext cx="591960" cy="122280"/>
                  <a:chOff x="688848" y="1286256"/>
                  <a:chExt cx="560832" cy="115824"/>
                </a:xfrm>
              </p:grpSpPr>
              <p:pic>
                <p:nvPicPr>
                  <p:cNvPr id="950416" name="圆角矩形 17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28625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17" name="Text Box 145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111202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9" name="圆角矩形 18"/>
                <p:cNvGrpSpPr>
                  <a:grpSpLocks/>
                </p:cNvGrpSpPr>
                <p:nvPr/>
              </p:nvGrpSpPr>
              <p:grpSpPr bwMode="auto">
                <a:xfrm rot="5400000">
                  <a:off x="2025825" y="956829"/>
                  <a:ext cx="591960" cy="122280"/>
                  <a:chOff x="688848" y="1219200"/>
                  <a:chExt cx="560832" cy="115824"/>
                </a:xfrm>
              </p:grpSpPr>
              <p:pic>
                <p:nvPicPr>
                  <p:cNvPr id="950419" name="圆角矩形 18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21920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20" name="Text Box 148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104671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79" name="文本框 71"/>
          <p:cNvSpPr txBox="1">
            <a:spLocks noChangeArrowheads="1"/>
          </p:cNvSpPr>
          <p:nvPr/>
        </p:nvSpPr>
        <p:spPr bwMode="auto">
          <a:xfrm>
            <a:off x="954054" y="1053530"/>
            <a:ext cx="10902887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kumimoji="1" lang="zh-CN" altLang="en-US" dirty="0" smtClean="0">
                <a:latin typeface="宋体" panose="02010600030101010101" pitchFamily="2" charset="-122"/>
              </a:rPr>
              <a:t>类</a:t>
            </a:r>
            <a:r>
              <a:rPr kumimoji="1" lang="en-US" altLang="zh-CN" dirty="0">
                <a:latin typeface="宋体" panose="02010600030101010101" pitchFamily="2" charset="-122"/>
              </a:rPr>
              <a:t>B</a:t>
            </a:r>
            <a:r>
              <a:rPr kumimoji="1" lang="zh-CN" altLang="en-US" dirty="0">
                <a:latin typeface="宋体" panose="02010600030101010101" pitchFamily="2" charset="-122"/>
              </a:rPr>
              <a:t>的构造函数如何定义？</a:t>
            </a:r>
            <a:r>
              <a:rPr kumimoji="1" lang="zh-CN" altLang="en-US" sz="3600" dirty="0">
                <a:latin typeface="宋体" panose="02010600030101010101" pitchFamily="2" charset="-122"/>
              </a:rPr>
              <a:t>   </a:t>
            </a:r>
          </a:p>
          <a:p>
            <a:pPr algn="just"/>
            <a:r>
              <a:rPr kumimoji="1" lang="zh-CN" altLang="en-US" dirty="0">
                <a:latin typeface="宋体" panose="02010600030101010101" pitchFamily="2" charset="-122"/>
              </a:rPr>
              <a:t>例如有以下的类</a:t>
            </a:r>
            <a:r>
              <a:rPr kumimoji="1" lang="en-US" altLang="zh-CN" dirty="0">
                <a:latin typeface="宋体" panose="02010600030101010101" pitchFamily="2" charset="-122"/>
              </a:rPr>
              <a:t>: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   class  X{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    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类名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对象成员名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1;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    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类名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2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对象成员名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2;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          </a:t>
            </a:r>
            <a:r>
              <a:rPr kumimoji="1" lang="en-US" altLang="zh-CN" dirty="0">
                <a:solidFill>
                  <a:srgbClr val="FF0000"/>
                </a:solidFill>
              </a:rPr>
              <a:t>…</a:t>
            </a:r>
            <a:endParaRPr kumimoji="1"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    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类名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n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对象成员名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n;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   };</a:t>
            </a:r>
          </a:p>
          <a:p>
            <a:pPr algn="just"/>
            <a:r>
              <a:rPr kumimoji="1" lang="en-US" altLang="zh-CN" dirty="0">
                <a:latin typeface="宋体" panose="02010600030101010101" pitchFamily="2" charset="-122"/>
              </a:rPr>
              <a:t>    </a:t>
            </a:r>
            <a:r>
              <a:rPr kumimoji="1" lang="zh-CN" altLang="en-US" dirty="0">
                <a:latin typeface="宋体" panose="02010600030101010101" pitchFamily="2" charset="-122"/>
              </a:rPr>
              <a:t>一般来说</a:t>
            </a:r>
            <a:r>
              <a:rPr kumimoji="1" lang="en-US" altLang="zh-CN" dirty="0">
                <a:latin typeface="宋体" panose="02010600030101010101" pitchFamily="2" charset="-122"/>
              </a:rPr>
              <a:t>,</a:t>
            </a:r>
            <a:r>
              <a:rPr kumimoji="1" lang="zh-CN" altLang="en-US" dirty="0">
                <a:latin typeface="宋体" panose="02010600030101010101" pitchFamily="2" charset="-122"/>
              </a:rPr>
              <a:t>类</a:t>
            </a:r>
            <a:r>
              <a:rPr kumimoji="1" lang="en-US" altLang="zh-CN" dirty="0">
                <a:latin typeface="宋体" panose="02010600030101010101" pitchFamily="2" charset="-122"/>
              </a:rPr>
              <a:t>X</a:t>
            </a:r>
            <a:r>
              <a:rPr kumimoji="1" lang="zh-CN" altLang="en-US" dirty="0">
                <a:latin typeface="宋体" panose="02010600030101010101" pitchFamily="2" charset="-122"/>
              </a:rPr>
              <a:t>的构造函数的定义形式为</a:t>
            </a:r>
            <a:r>
              <a:rPr kumimoji="1" lang="en-US" altLang="zh-CN" dirty="0">
                <a:latin typeface="宋体" panose="02010600030101010101" pitchFamily="2" charset="-122"/>
              </a:rPr>
              <a:t>;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X::X(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形参表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0):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对象成员名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1(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形参表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1),</a:t>
            </a:r>
            <a:r>
              <a:rPr kumimoji="1" lang="en-US" altLang="zh-CN" dirty="0">
                <a:solidFill>
                  <a:srgbClr val="FF0000"/>
                </a:solidFill>
              </a:rPr>
              <a:t>…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,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              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对象成员名</a:t>
            </a:r>
            <a:r>
              <a:rPr kumimoji="1"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i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形参表</a:t>
            </a:r>
            <a:r>
              <a:rPr kumimoji="1"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i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) ,</a:t>
            </a:r>
            <a:r>
              <a:rPr kumimoji="1" lang="en-US" altLang="zh-CN" dirty="0">
                <a:solidFill>
                  <a:srgbClr val="FF0000"/>
                </a:solidFill>
              </a:rPr>
              <a:t>…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,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对象成员名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n(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形参表</a:t>
            </a:r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n)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{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   // </a:t>
            </a:r>
            <a:r>
              <a:rPr kumimoji="1" lang="en-US" altLang="zh-CN" dirty="0">
                <a:solidFill>
                  <a:srgbClr val="FF0000"/>
                </a:solidFill>
              </a:rPr>
              <a:t>…</a:t>
            </a:r>
            <a:r>
              <a:rPr kumimoji="1"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构造函数体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}</a:t>
            </a:r>
            <a:endParaRPr kumimoji="1"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0" name="矩形 1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" y="-26590"/>
            <a:ext cx="5330368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组合 140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142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4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4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46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7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8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2522897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 </a:t>
            </a:r>
          </a:p>
        </p:txBody>
      </p:sp>
    </p:spTree>
    <p:extLst>
      <p:ext uri="{BB962C8B-B14F-4D97-AF65-F5344CB8AC3E}">
        <p14:creationId xmlns:p14="http://schemas.microsoft.com/office/powerpoint/2010/main" val="462388943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5</a:t>
            </a:r>
            <a:endParaRPr lang="en-US" altLang="zh-CN" sz="1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方正兰亭细黑_GBK"/>
              <a:sym typeface="微软雅黑" pitchFamily="34" charset="-122"/>
            </a:endParaRP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第五部分</a:t>
            </a:r>
            <a:endParaRPr lang="zh-CN" altLang="en-US" sz="5400" dirty="0">
              <a:latin typeface="Impact" pitchFamily="34" charset="0"/>
              <a:ea typeface="方正大黑简体" pitchFamily="65" charset="-122"/>
            </a:endParaRP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5444802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5382890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kumimoji="1" lang="zh-CN" altLang="en-US" sz="4400" b="1" dirty="0" smtClean="0">
                <a:solidFill>
                  <a:srgbClr val="990099"/>
                </a:solidFill>
                <a:ea typeface="隶书" panose="02010509060101010101" pitchFamily="49" charset="-122"/>
                <a:cs typeface="Tahoma" panose="020B0604030504040204" pitchFamily="34" charset="0"/>
              </a:rPr>
              <a:t>友元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54559" y="1015808"/>
            <a:ext cx="9679423" cy="584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#include&lt;</a:t>
            </a:r>
            <a:r>
              <a:rPr lang="en-US" altLang="zh-CN" b="0" kern="0" dirty="0" err="1">
                <a:cs typeface="Courier New" pitchFamily="49" charset="0"/>
              </a:rPr>
              <a:t>iostream.h</a:t>
            </a:r>
            <a:r>
              <a:rPr lang="en-US" altLang="zh-CN" b="0" kern="0" dirty="0">
                <a:cs typeface="Courier New" pitchFamily="49" charset="0"/>
              </a:rPr>
              <a:t>&gt;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class </a:t>
            </a:r>
            <a:r>
              <a:rPr lang="en-US" altLang="zh-CN" b="0" kern="0" dirty="0" smtClean="0">
                <a:cs typeface="Courier New" pitchFamily="49" charset="0"/>
              </a:rPr>
              <a:t>A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 smtClean="0">
                <a:cs typeface="Courier New" pitchFamily="49" charset="0"/>
              </a:rPr>
              <a:t>{</a:t>
            </a:r>
            <a:endParaRPr lang="en-US" altLang="zh-CN" b="0" kern="0" dirty="0">
              <a:cs typeface="Courier New" pitchFamily="49" charset="0"/>
            </a:endParaRP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public: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   A(</a:t>
            </a:r>
            <a:r>
              <a:rPr lang="en-US" altLang="zh-CN" b="0" kern="0" dirty="0" err="1">
                <a:cs typeface="Courier New" pitchFamily="49" charset="0"/>
              </a:rPr>
              <a:t>int</a:t>
            </a:r>
            <a:r>
              <a:rPr lang="en-US" altLang="zh-CN" b="0" kern="0" dirty="0">
                <a:cs typeface="Courier New" pitchFamily="49" charset="0"/>
              </a:rPr>
              <a:t> x1</a:t>
            </a:r>
            <a:r>
              <a:rPr lang="zh-CN" altLang="en-US" b="0" kern="0" dirty="0">
                <a:ea typeface="楷体_GB2312" charset="-122"/>
              </a:rPr>
              <a:t>，</a:t>
            </a:r>
            <a:r>
              <a:rPr lang="en-US" altLang="zh-CN" b="0" kern="0" dirty="0">
                <a:cs typeface="Courier New" pitchFamily="49" charset="0"/>
              </a:rPr>
              <a:t>float y1)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   { x=x1; y=y1; }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   void show()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   { </a:t>
            </a:r>
            <a:r>
              <a:rPr lang="en-US" altLang="zh-CN" b="0" kern="0" dirty="0" err="1">
                <a:cs typeface="Courier New" pitchFamily="49" charset="0"/>
              </a:rPr>
              <a:t>cout</a:t>
            </a:r>
            <a:r>
              <a:rPr lang="en-US" altLang="zh-CN" b="0" kern="0" dirty="0">
                <a:cs typeface="Courier New" pitchFamily="49" charset="0"/>
              </a:rPr>
              <a:t>&lt;&lt;"\n x="&lt;&lt;x&lt;&lt;" y="&lt;&lt;y; }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private: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   </a:t>
            </a:r>
            <a:r>
              <a:rPr lang="en-US" altLang="zh-CN" b="0" kern="0" dirty="0" err="1">
                <a:cs typeface="Courier New" pitchFamily="49" charset="0"/>
              </a:rPr>
              <a:t>int</a:t>
            </a:r>
            <a:r>
              <a:rPr lang="en-US" altLang="zh-CN" b="0" kern="0" dirty="0">
                <a:cs typeface="Courier New" pitchFamily="49" charset="0"/>
              </a:rPr>
              <a:t> x; 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   float y;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b="0" kern="0" dirty="0">
                <a:cs typeface="Times New Roman" pitchFamily="18" charset="0"/>
              </a:rPr>
              <a:t>};</a:t>
            </a:r>
            <a:r>
              <a:rPr lang="en-US" altLang="zh-CN" b="0" kern="0" dirty="0"/>
              <a:t> 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8.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对象成员的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初始化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8225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084527" y="684790"/>
            <a:ext cx="9767176" cy="591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class B{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public: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</a:t>
            </a:r>
            <a:r>
              <a:rPr lang="en-US" altLang="zh-CN" sz="2400" b="0" kern="0" dirty="0" smtClean="0">
                <a:cs typeface="Courier New" pitchFamily="49" charset="0"/>
              </a:rPr>
              <a:t>  B(</a:t>
            </a:r>
            <a:r>
              <a:rPr lang="en-US" altLang="zh-CN" sz="2400" b="0" kern="0" dirty="0" err="1" smtClean="0">
                <a:solidFill>
                  <a:srgbClr val="FF3300"/>
                </a:solidFill>
                <a:cs typeface="Courier New" pitchFamily="49" charset="0"/>
              </a:rPr>
              <a:t>int</a:t>
            </a:r>
            <a:r>
              <a:rPr lang="en-US" altLang="zh-CN" sz="2400" b="0" kern="0" dirty="0" smtClean="0">
                <a:solidFill>
                  <a:srgbClr val="FF3300"/>
                </a:solidFill>
                <a:cs typeface="Courier New" pitchFamily="49" charset="0"/>
              </a:rPr>
              <a:t> </a:t>
            </a:r>
            <a:r>
              <a:rPr lang="en-US" altLang="zh-CN" sz="2400" b="0" kern="0" dirty="0">
                <a:solidFill>
                  <a:srgbClr val="FF3300"/>
                </a:solidFill>
                <a:cs typeface="Courier New" pitchFamily="49" charset="0"/>
              </a:rPr>
              <a:t>x1,float y1</a:t>
            </a:r>
            <a:r>
              <a:rPr lang="en-US" altLang="zh-CN" sz="2400" b="0" kern="0" dirty="0">
                <a:cs typeface="Courier New" pitchFamily="49" charset="0"/>
              </a:rPr>
              <a:t>,int z1):</a:t>
            </a:r>
            <a:r>
              <a:rPr lang="en-US" altLang="zh-CN" sz="2400" b="0" kern="0" dirty="0">
                <a:solidFill>
                  <a:srgbClr val="FF3300"/>
                </a:solidFill>
                <a:cs typeface="Courier New" pitchFamily="49" charset="0"/>
              </a:rPr>
              <a:t>a(x1,y1)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</a:t>
            </a:r>
            <a:r>
              <a:rPr lang="en-US" altLang="zh-CN" sz="2400" b="0" kern="0" dirty="0" smtClean="0">
                <a:cs typeface="Courier New" pitchFamily="49" charset="0"/>
              </a:rPr>
              <a:t>  { </a:t>
            </a:r>
            <a:r>
              <a:rPr lang="en-US" altLang="zh-CN" sz="2400" b="0" kern="0" dirty="0">
                <a:cs typeface="Courier New" pitchFamily="49" charset="0"/>
              </a:rPr>
              <a:t>z=z1; }      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</a:t>
            </a:r>
            <a:r>
              <a:rPr lang="en-US" altLang="zh-CN" sz="2400" b="0" kern="0" dirty="0" smtClean="0">
                <a:cs typeface="Courier New" pitchFamily="49" charset="0"/>
              </a:rPr>
              <a:t>  void </a:t>
            </a:r>
            <a:r>
              <a:rPr lang="en-US" altLang="zh-CN" sz="2400" b="0" kern="0" dirty="0">
                <a:cs typeface="Courier New" pitchFamily="49" charset="0"/>
              </a:rPr>
              <a:t>show()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</a:t>
            </a:r>
            <a:r>
              <a:rPr lang="en-US" altLang="zh-CN" sz="2400" b="0" kern="0" dirty="0" smtClean="0">
                <a:cs typeface="Courier New" pitchFamily="49" charset="0"/>
              </a:rPr>
              <a:t>  { </a:t>
            </a:r>
            <a:r>
              <a:rPr lang="en-US" altLang="zh-CN" sz="2400" b="0" kern="0" dirty="0" err="1">
                <a:cs typeface="Courier New" pitchFamily="49" charset="0"/>
              </a:rPr>
              <a:t>a.show</a:t>
            </a:r>
            <a:r>
              <a:rPr lang="en-US" altLang="zh-CN" sz="2400" b="0" kern="0" dirty="0">
                <a:cs typeface="Courier New" pitchFamily="49" charset="0"/>
              </a:rPr>
              <a:t>();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 </a:t>
            </a:r>
            <a:r>
              <a:rPr lang="en-US" altLang="zh-CN" sz="2400" b="0" kern="0" dirty="0" smtClean="0">
                <a:cs typeface="Courier New" pitchFamily="49" charset="0"/>
              </a:rPr>
              <a:t>    </a:t>
            </a:r>
            <a:r>
              <a:rPr lang="en-US" altLang="zh-CN" sz="2400" b="0" kern="0" dirty="0" err="1" smtClean="0">
                <a:cs typeface="Courier New" pitchFamily="49" charset="0"/>
              </a:rPr>
              <a:t>cout</a:t>
            </a:r>
            <a:r>
              <a:rPr lang="en-US" altLang="zh-CN" sz="2400" b="0" kern="0" dirty="0">
                <a:cs typeface="Courier New" pitchFamily="49" charset="0"/>
              </a:rPr>
              <a:t>&lt;&lt;" z="&lt;&lt;z; }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private: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FF3300"/>
                </a:solidFill>
                <a:cs typeface="Courier New" pitchFamily="49" charset="0"/>
              </a:rPr>
              <a:t>    A </a:t>
            </a:r>
            <a:r>
              <a:rPr lang="en-US" altLang="zh-CN" sz="2400" b="0" kern="0" dirty="0" err="1">
                <a:solidFill>
                  <a:srgbClr val="FF3300"/>
                </a:solidFill>
                <a:cs typeface="Courier New" pitchFamily="49" charset="0"/>
              </a:rPr>
              <a:t>a</a:t>
            </a:r>
            <a:r>
              <a:rPr lang="en-US" altLang="zh-CN" sz="2400" b="0" kern="0" dirty="0">
                <a:solidFill>
                  <a:srgbClr val="FF3300"/>
                </a:solidFill>
                <a:cs typeface="Courier New" pitchFamily="49" charset="0"/>
              </a:rPr>
              <a:t>;          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  </a:t>
            </a:r>
            <a:r>
              <a:rPr lang="en-US" altLang="zh-CN" sz="2400" b="0" kern="0" dirty="0" err="1">
                <a:cs typeface="Courier New" pitchFamily="49" charset="0"/>
              </a:rPr>
              <a:t>int</a:t>
            </a:r>
            <a:r>
              <a:rPr lang="en-US" altLang="zh-CN" sz="2400" b="0" kern="0" dirty="0">
                <a:cs typeface="Courier New" pitchFamily="49" charset="0"/>
              </a:rPr>
              <a:t> z;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};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main()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{ </a:t>
            </a:r>
            <a:r>
              <a:rPr lang="en-US" altLang="zh-CN" sz="2400" b="0" kern="0" dirty="0">
                <a:solidFill>
                  <a:srgbClr val="FF33CC"/>
                </a:solidFill>
                <a:cs typeface="Times New Roman" pitchFamily="18" charset="0"/>
              </a:rPr>
              <a:t>B b(11,22,33);</a:t>
            </a:r>
            <a:r>
              <a:rPr lang="en-US" altLang="zh-CN" sz="2400" b="0" kern="0" dirty="0"/>
              <a:t>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</a:t>
            </a:r>
            <a:r>
              <a:rPr lang="en-US" altLang="zh-CN" sz="2400" b="0" kern="0" dirty="0" err="1">
                <a:cs typeface="Courier New" pitchFamily="49" charset="0"/>
              </a:rPr>
              <a:t>b.show</a:t>
            </a:r>
            <a:r>
              <a:rPr lang="en-US" altLang="zh-CN" sz="2400" b="0" kern="0" dirty="0">
                <a:cs typeface="Courier New" pitchFamily="49" charset="0"/>
              </a:rPr>
              <a:t>();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Courier New" pitchFamily="49" charset="0"/>
              </a:rPr>
              <a:t>  return 0; </a:t>
            </a:r>
          </a:p>
          <a:p>
            <a:pPr algn="just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cs typeface="Times New Roman" pitchFamily="18" charset="0"/>
              </a:rPr>
              <a:t>}</a:t>
            </a:r>
            <a:r>
              <a:rPr lang="en-US" altLang="zh-CN" sz="2400" b="0" kern="0" dirty="0"/>
              <a:t> 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8.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对象成员的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初始化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7824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952534" y="1053530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B(</a:t>
            </a:r>
            <a:r>
              <a:rPr lang="en-US" altLang="zh-CN" b="0" kern="0" dirty="0">
                <a:solidFill>
                  <a:srgbClr val="FF33CC"/>
                </a:solidFill>
                <a:cs typeface="Courier New" pitchFamily="49" charset="0"/>
              </a:rPr>
              <a:t>A a1</a:t>
            </a:r>
            <a:r>
              <a:rPr lang="zh-CN" altLang="en-US" b="0" kern="0" dirty="0">
                <a:ea typeface="楷体_GB2312" charset="-122"/>
              </a:rPr>
              <a:t>，</a:t>
            </a:r>
            <a:r>
              <a:rPr lang="en-US" altLang="zh-CN" b="0" kern="0" dirty="0" err="1">
                <a:cs typeface="Courier New" pitchFamily="49" charset="0"/>
              </a:rPr>
              <a:t>int</a:t>
            </a:r>
            <a:r>
              <a:rPr lang="en-US" altLang="zh-CN" b="0" kern="0" dirty="0">
                <a:cs typeface="Courier New" pitchFamily="49" charset="0"/>
              </a:rPr>
              <a:t> z1):</a:t>
            </a:r>
            <a:r>
              <a:rPr lang="en-US" altLang="zh-CN" b="0" kern="0" dirty="0">
                <a:solidFill>
                  <a:srgbClr val="FF33CC"/>
                </a:solidFill>
                <a:cs typeface="Courier New" pitchFamily="49" charset="0"/>
              </a:rPr>
              <a:t>a(a1)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{ z=z1; }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cs typeface="Times New Roman" pitchFamily="18" charset="0"/>
              </a:rPr>
              <a:t> 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main()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{ </a:t>
            </a:r>
            <a:endParaRPr lang="en-US" altLang="zh-CN" b="0" kern="0" dirty="0" smtClean="0">
              <a:cs typeface="Courier New" pitchFamily="49" charset="0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solidFill>
                  <a:srgbClr val="FF33CC"/>
                </a:solidFill>
                <a:cs typeface="Courier New" pitchFamily="49" charset="0"/>
              </a:rPr>
              <a:t> </a:t>
            </a:r>
            <a:r>
              <a:rPr lang="en-US" altLang="zh-CN" b="0" kern="0" dirty="0" smtClean="0">
                <a:solidFill>
                  <a:srgbClr val="FF33CC"/>
                </a:solidFill>
                <a:cs typeface="Courier New" pitchFamily="49" charset="0"/>
              </a:rPr>
              <a:t>      A </a:t>
            </a:r>
            <a:r>
              <a:rPr lang="en-US" altLang="zh-CN" b="0" kern="0" dirty="0">
                <a:solidFill>
                  <a:srgbClr val="FF33CC"/>
                </a:solidFill>
                <a:cs typeface="Courier New" pitchFamily="49" charset="0"/>
              </a:rPr>
              <a:t>a(11,22);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  </a:t>
            </a:r>
            <a:r>
              <a:rPr lang="en-US" altLang="zh-CN" b="0" kern="0" dirty="0" smtClean="0">
                <a:cs typeface="Courier New" pitchFamily="49" charset="0"/>
              </a:rPr>
              <a:t>    B </a:t>
            </a:r>
            <a:r>
              <a:rPr lang="en-US" altLang="zh-CN" b="0" kern="0" dirty="0">
                <a:cs typeface="Courier New" pitchFamily="49" charset="0"/>
              </a:rPr>
              <a:t>b(</a:t>
            </a:r>
            <a:r>
              <a:rPr lang="en-US" altLang="zh-CN" b="0" kern="0" dirty="0">
                <a:solidFill>
                  <a:srgbClr val="FF33CC"/>
                </a:solidFill>
                <a:cs typeface="Courier New" pitchFamily="49" charset="0"/>
              </a:rPr>
              <a:t>a</a:t>
            </a:r>
            <a:r>
              <a:rPr lang="en-US" altLang="zh-CN" b="0" kern="0" dirty="0">
                <a:cs typeface="Courier New" pitchFamily="49" charset="0"/>
              </a:rPr>
              <a:t>,33);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  </a:t>
            </a:r>
            <a:r>
              <a:rPr lang="en-US" altLang="zh-CN" b="0" kern="0" dirty="0" smtClean="0">
                <a:cs typeface="Courier New" pitchFamily="49" charset="0"/>
              </a:rPr>
              <a:t>    </a:t>
            </a:r>
            <a:r>
              <a:rPr lang="en-US" altLang="zh-CN" b="0" kern="0" dirty="0" err="1" smtClean="0">
                <a:cs typeface="Courier New" pitchFamily="49" charset="0"/>
              </a:rPr>
              <a:t>b.show</a:t>
            </a:r>
            <a:r>
              <a:rPr lang="en-US" altLang="zh-CN" b="0" kern="0" dirty="0">
                <a:cs typeface="Courier New" pitchFamily="49" charset="0"/>
              </a:rPr>
              <a:t>();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   </a:t>
            </a:r>
            <a:r>
              <a:rPr lang="en-US" altLang="zh-CN" b="0" kern="0" dirty="0" smtClean="0">
                <a:cs typeface="Courier New" pitchFamily="49" charset="0"/>
              </a:rPr>
              <a:t>    return </a:t>
            </a:r>
            <a:r>
              <a:rPr lang="en-US" altLang="zh-CN" b="0" kern="0" dirty="0">
                <a:cs typeface="Courier New" pitchFamily="49" charset="0"/>
              </a:rPr>
              <a:t>0;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b="0" kern="0" dirty="0">
                <a:cs typeface="Courier New" pitchFamily="49" charset="0"/>
              </a:rPr>
              <a:t>}</a:t>
            </a:r>
            <a:endParaRPr lang="en-US" altLang="zh-CN" b="0" kern="0" dirty="0"/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8.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对象成员的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初始化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(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另一种定义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)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4146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82551" y="673671"/>
            <a:ext cx="10657184" cy="599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#include&lt;</a:t>
            </a:r>
            <a:r>
              <a:rPr lang="en-US" altLang="zh-CN" sz="2000" b="0" kern="0" dirty="0" err="1"/>
              <a:t>iostream.h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#include&lt;</a:t>
            </a:r>
            <a:r>
              <a:rPr lang="en-US" altLang="zh-CN" sz="2000" b="0" kern="0" dirty="0" err="1"/>
              <a:t>string.h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class Score{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public: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Score(float </a:t>
            </a:r>
            <a:r>
              <a:rPr lang="en-US" altLang="zh-CN" sz="2000" b="0" kern="0" dirty="0" err="1"/>
              <a:t>c,float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e,float</a:t>
            </a:r>
            <a:r>
              <a:rPr lang="en-US" altLang="zh-CN" sz="2000" b="0" kern="0" dirty="0"/>
              <a:t> m);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Score();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void show();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void modify(float </a:t>
            </a:r>
            <a:r>
              <a:rPr lang="en-US" altLang="zh-CN" sz="2000" b="0" kern="0" dirty="0" err="1"/>
              <a:t>c,float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e,float</a:t>
            </a:r>
            <a:r>
              <a:rPr lang="en-US" altLang="zh-CN" sz="2000" b="0" kern="0" dirty="0"/>
              <a:t> m);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private: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float computer;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float </a:t>
            </a:r>
            <a:r>
              <a:rPr lang="en-US" altLang="zh-CN" sz="2000" b="0" kern="0" dirty="0" err="1"/>
              <a:t>english</a:t>
            </a:r>
            <a:r>
              <a:rPr lang="en-US" altLang="zh-CN" sz="20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float mathematics;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};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 err="1"/>
              <a:t>Score∷Score</a:t>
            </a:r>
            <a:r>
              <a:rPr lang="en-US" altLang="zh-CN" sz="2000" b="0" kern="0" dirty="0"/>
              <a:t>(float </a:t>
            </a:r>
            <a:r>
              <a:rPr lang="en-US" altLang="zh-CN" sz="2000" b="0" kern="0" dirty="0" err="1"/>
              <a:t>c,float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e,float</a:t>
            </a:r>
            <a:r>
              <a:rPr lang="en-US" altLang="zh-CN" sz="2000" b="0" kern="0" dirty="0"/>
              <a:t> m)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	    computer = c;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</a:t>
            </a:r>
            <a:r>
              <a:rPr lang="en-US" altLang="zh-CN" sz="2000" b="0" kern="0" dirty="0" err="1"/>
              <a:t>english</a:t>
            </a:r>
            <a:r>
              <a:rPr lang="en-US" altLang="zh-CN" sz="2000" b="0" kern="0" dirty="0"/>
              <a:t> = 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mathematics = m;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9.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对象成员的应用</a:t>
            </a:r>
          </a:p>
        </p:txBody>
      </p:sp>
    </p:spTree>
    <p:extLst>
      <p:ext uri="{BB962C8B-B14F-4D97-AF65-F5344CB8AC3E}">
        <p14:creationId xmlns:p14="http://schemas.microsoft.com/office/powerpoint/2010/main" val="22732545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22177" y="706922"/>
            <a:ext cx="9080418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 err="1"/>
              <a:t>Score∷Score</a:t>
            </a:r>
            <a:r>
              <a:rPr lang="en-US" altLang="zh-CN" sz="2400" b="0" kern="0" dirty="0"/>
              <a:t>()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{	    computer=</a:t>
            </a:r>
            <a:r>
              <a:rPr lang="en-US" altLang="zh-CN" sz="2400" b="0" kern="0" dirty="0" err="1"/>
              <a:t>english</a:t>
            </a:r>
            <a:r>
              <a:rPr lang="en-US" altLang="zh-CN" sz="2400" b="0" kern="0" dirty="0"/>
              <a:t>=mathematics=0;  }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CN" sz="2400" b="0" kern="0" dirty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void </a:t>
            </a:r>
            <a:r>
              <a:rPr lang="en-US" altLang="zh-CN" sz="2400" b="0" kern="0" dirty="0" err="1"/>
              <a:t>Score∷modify</a:t>
            </a:r>
            <a:r>
              <a:rPr lang="en-US" altLang="zh-CN" sz="2400" b="0" kern="0" dirty="0"/>
              <a:t>(float </a:t>
            </a:r>
            <a:r>
              <a:rPr lang="en-US" altLang="zh-CN" sz="2400" b="0" kern="0" dirty="0" err="1"/>
              <a:t>c,float</a:t>
            </a:r>
            <a:r>
              <a:rPr lang="en-US" altLang="zh-CN" sz="2400" b="0" kern="0" dirty="0"/>
              <a:t> </a:t>
            </a:r>
            <a:r>
              <a:rPr lang="en-US" altLang="zh-CN" sz="2400" b="0" kern="0" dirty="0" err="1"/>
              <a:t>e,float</a:t>
            </a:r>
            <a:r>
              <a:rPr lang="en-US" altLang="zh-CN" sz="2400" b="0" kern="0" dirty="0"/>
              <a:t> m)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computer = c;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</a:t>
            </a:r>
            <a:r>
              <a:rPr lang="en-US" altLang="zh-CN" sz="2400" b="0" kern="0" dirty="0" err="1"/>
              <a:t>english</a:t>
            </a:r>
            <a:r>
              <a:rPr lang="en-US" altLang="zh-CN" sz="2400" b="0" kern="0" dirty="0"/>
              <a:t> = e;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mathematics = m;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void </a:t>
            </a:r>
            <a:r>
              <a:rPr lang="en-US" altLang="zh-CN" sz="2400" b="0" kern="0" dirty="0" err="1"/>
              <a:t>Score∷show</a:t>
            </a:r>
            <a:r>
              <a:rPr lang="en-US" altLang="zh-CN" sz="2400" b="0" kern="0" dirty="0"/>
              <a:t>()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{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&lt;&lt;"\n Score computer: "&lt;&lt;computer;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&lt;&lt;"\n Score </a:t>
            </a:r>
            <a:r>
              <a:rPr lang="en-US" altLang="zh-CN" sz="2400" b="0" kern="0" dirty="0" err="1"/>
              <a:t>english</a:t>
            </a:r>
            <a:r>
              <a:rPr lang="en-US" altLang="zh-CN" sz="2400" b="0" kern="0" dirty="0"/>
              <a:t>: "&lt;&lt;</a:t>
            </a:r>
            <a:r>
              <a:rPr lang="en-US" altLang="zh-CN" sz="2400" b="0" kern="0" dirty="0" err="1"/>
              <a:t>english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&lt;&lt;"\n Score mathematics: "&lt;&lt;mathematics;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}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9.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对象成员的应用</a:t>
            </a:r>
          </a:p>
        </p:txBody>
      </p:sp>
    </p:spTree>
    <p:extLst>
      <p:ext uri="{BB962C8B-B14F-4D97-AF65-F5344CB8AC3E}">
        <p14:creationId xmlns:p14="http://schemas.microsoft.com/office/powerpoint/2010/main" val="24819394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907205" y="990829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class Student{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private:	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char *name;  	// </a:t>
            </a:r>
            <a:r>
              <a:rPr lang="zh-CN" altLang="en-US" sz="2000" b="0" kern="0" dirty="0"/>
              <a:t>学生姓名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    </a:t>
            </a:r>
            <a:r>
              <a:rPr lang="en-US" altLang="zh-CN" sz="2000" b="0" kern="0" dirty="0"/>
              <a:t>char *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; 	// </a:t>
            </a:r>
            <a:r>
              <a:rPr lang="zh-CN" altLang="en-US" sz="2000" b="0" kern="0" dirty="0"/>
              <a:t>学生学号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>
                <a:solidFill>
                  <a:schemeClr val="accent2"/>
                </a:solidFill>
              </a:rPr>
              <a:t>     </a:t>
            </a:r>
            <a:r>
              <a:rPr lang="en-US" altLang="zh-CN" sz="2000" b="0" kern="0" dirty="0">
                <a:solidFill>
                  <a:srgbClr val="FF0000"/>
                </a:solidFill>
              </a:rPr>
              <a:t>Score score1</a:t>
            </a:r>
            <a:r>
              <a:rPr lang="en-US" altLang="zh-CN" sz="2000" b="0" kern="0" dirty="0">
                <a:solidFill>
                  <a:schemeClr val="accent2"/>
                </a:solidFill>
              </a:rPr>
              <a:t>;</a:t>
            </a:r>
            <a:r>
              <a:rPr lang="en-US" altLang="zh-CN" sz="2000" b="0" kern="0" dirty="0"/>
              <a:t> 	// </a:t>
            </a:r>
            <a:r>
              <a:rPr lang="zh-CN" altLang="en-US" sz="2000" b="0" kern="0" dirty="0"/>
              <a:t>学生成绩</a:t>
            </a:r>
            <a:r>
              <a:rPr lang="en-US" altLang="zh-CN" sz="2000" b="0" kern="0" dirty="0"/>
              <a:t>(</a:t>
            </a:r>
            <a:r>
              <a:rPr lang="zh-CN" altLang="en-US" sz="2000" b="0" kern="0" dirty="0"/>
              <a:t>对象成员，是类</a:t>
            </a:r>
            <a:r>
              <a:rPr lang="en-US" altLang="zh-CN" sz="2000" b="0" kern="0" dirty="0"/>
              <a:t>Score</a:t>
            </a:r>
            <a:r>
              <a:rPr lang="zh-CN" altLang="en-US" sz="2000" b="0" kern="0" dirty="0"/>
              <a:t>的对象</a:t>
            </a:r>
            <a:r>
              <a:rPr lang="en-US" altLang="zh-CN" sz="2000" b="0" kern="0" dirty="0"/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public: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Student(char *name1,char *stu_no1,float s1,float s2,float s3);    ~Student(); 	// </a:t>
            </a:r>
            <a:r>
              <a:rPr lang="zh-CN" altLang="en-US" sz="2000" b="0" kern="0" dirty="0"/>
              <a:t>析构函数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    </a:t>
            </a:r>
            <a:r>
              <a:rPr lang="en-US" altLang="zh-CN" sz="2000" b="0" kern="0" dirty="0"/>
              <a:t>void modify(char * name1,char *stu_no1,float s1,float s2,float s3);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void show(); 	// </a:t>
            </a:r>
            <a:r>
              <a:rPr lang="zh-CN" altLang="en-US" sz="2000" b="0" kern="0" dirty="0"/>
              <a:t>数据输出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 err="1"/>
              <a:t>Student∷Student</a:t>
            </a:r>
            <a:r>
              <a:rPr lang="en-US" altLang="zh-CN" sz="2000" b="0" kern="0" dirty="0"/>
              <a:t>(char *name1,char *stu_no1,float s1,float s2,float s3) :</a:t>
            </a:r>
            <a:r>
              <a:rPr lang="en-US" altLang="zh-CN" sz="2000" b="0" kern="0" dirty="0">
                <a:solidFill>
                  <a:srgbClr val="FF0000"/>
                </a:solidFill>
              </a:rPr>
              <a:t>score1(s1,s2,s3)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    name=new char[</a:t>
            </a:r>
            <a:r>
              <a:rPr lang="en-US" altLang="zh-CN" sz="2000" b="0" kern="0" dirty="0" err="1"/>
              <a:t>strlen</a:t>
            </a:r>
            <a:r>
              <a:rPr lang="en-US" altLang="zh-CN" sz="2000" b="0" kern="0" dirty="0"/>
              <a:t>(name1)+1];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strcpy</a:t>
            </a:r>
            <a:r>
              <a:rPr lang="en-US" altLang="zh-CN" sz="2000" b="0" kern="0" dirty="0"/>
              <a:t>(name,name1);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=new char[</a:t>
            </a:r>
            <a:r>
              <a:rPr lang="en-US" altLang="zh-CN" sz="2000" b="0" kern="0" dirty="0" err="1"/>
              <a:t>strlen</a:t>
            </a:r>
            <a:r>
              <a:rPr lang="en-US" altLang="zh-CN" sz="2000" b="0" kern="0" dirty="0"/>
              <a:t>(stu_no1)+1];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</a:t>
            </a:r>
            <a:r>
              <a:rPr lang="en-US" altLang="zh-CN" sz="2000" b="0" kern="0" dirty="0" err="1"/>
              <a:t>strcpy</a:t>
            </a:r>
            <a:r>
              <a:rPr lang="en-US" altLang="zh-CN" sz="2000" b="0" kern="0" dirty="0"/>
              <a:t>(stu_no,stu_no1);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 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9.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对象成员的应用</a:t>
            </a:r>
          </a:p>
        </p:txBody>
      </p:sp>
    </p:spTree>
    <p:extLst>
      <p:ext uri="{BB962C8B-B14F-4D97-AF65-F5344CB8AC3E}">
        <p14:creationId xmlns:p14="http://schemas.microsoft.com/office/powerpoint/2010/main" val="1808298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921496" y="981302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Student∷~Student()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	    delete []name;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delete []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;  }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void </a:t>
            </a:r>
            <a:r>
              <a:rPr lang="en-US" altLang="zh-CN" sz="2000" b="0" kern="0" dirty="0" err="1"/>
              <a:t>Student∷modify</a:t>
            </a:r>
            <a:r>
              <a:rPr lang="en-US" altLang="zh-CN" sz="2000" b="0" kern="0" dirty="0"/>
              <a:t>(char *name1,char *stu_no1,float s1,float s2,float s3)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	    delete []name;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name=new char[</a:t>
            </a:r>
            <a:r>
              <a:rPr lang="en-US" altLang="zh-CN" sz="2000" b="0" kern="0" dirty="0" err="1"/>
              <a:t>strlen</a:t>
            </a:r>
            <a:r>
              <a:rPr lang="en-US" altLang="zh-CN" sz="2000" b="0" kern="0" dirty="0"/>
              <a:t>(name1)+1];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</a:t>
            </a:r>
            <a:r>
              <a:rPr lang="en-US" altLang="zh-CN" sz="2000" b="0" kern="0" dirty="0" err="1"/>
              <a:t>strcpy</a:t>
            </a:r>
            <a:r>
              <a:rPr lang="en-US" altLang="zh-CN" sz="2000" b="0" kern="0" dirty="0"/>
              <a:t>(name,name1);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delete []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=new char[</a:t>
            </a:r>
            <a:r>
              <a:rPr lang="en-US" altLang="zh-CN" sz="2000" b="0" kern="0" dirty="0" err="1"/>
              <a:t>strlen</a:t>
            </a:r>
            <a:r>
              <a:rPr lang="en-US" altLang="zh-CN" sz="2000" b="0" kern="0" dirty="0"/>
              <a:t>(stu_no1)+1];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</a:t>
            </a:r>
            <a:r>
              <a:rPr lang="en-US" altLang="zh-CN" sz="2000" b="0" kern="0" dirty="0" err="1"/>
              <a:t>strcpy</a:t>
            </a:r>
            <a:r>
              <a:rPr lang="en-US" altLang="zh-CN" sz="2000" b="0" kern="0" dirty="0"/>
              <a:t>(stu_no,stu_no1);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</a:t>
            </a:r>
            <a:r>
              <a:rPr lang="en-US" altLang="zh-CN" sz="2000" b="0" kern="0" dirty="0">
                <a:solidFill>
                  <a:srgbClr val="FF0000"/>
                </a:solidFill>
              </a:rPr>
              <a:t>score1.modify(s1,s2,s3);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void </a:t>
            </a:r>
            <a:r>
              <a:rPr lang="en-US" altLang="zh-CN" sz="2000" b="0" kern="0" dirty="0" err="1"/>
              <a:t>Student∷show</a:t>
            </a:r>
            <a:r>
              <a:rPr lang="en-US" altLang="zh-CN" sz="2000" b="0" kern="0" dirty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	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 name: "&lt;&lt;name;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 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: "&lt;&lt;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solidFill>
                  <a:schemeClr val="accent2"/>
                </a:solidFill>
              </a:rPr>
              <a:t>	    </a:t>
            </a:r>
            <a:r>
              <a:rPr lang="en-US" altLang="zh-CN" sz="2000" b="0" kern="0" dirty="0">
                <a:solidFill>
                  <a:srgbClr val="FF0000"/>
                </a:solidFill>
              </a:rPr>
              <a:t>score1.show();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9.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对象成员的应用</a:t>
            </a:r>
          </a:p>
        </p:txBody>
      </p:sp>
    </p:spTree>
    <p:extLst>
      <p:ext uri="{BB962C8B-B14F-4D97-AF65-F5344CB8AC3E}">
        <p14:creationId xmlns:p14="http://schemas.microsoft.com/office/powerpoint/2010/main" val="1798062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044129" y="2997895"/>
            <a:ext cx="3455646" cy="3313880"/>
          </a:xfrm>
          <a:prstGeom prst="rect">
            <a:avLst/>
          </a:prstGeom>
          <a:solidFill>
            <a:srgbClr val="FFFF99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2000" kern="0" dirty="0" err="1"/>
              <a:t>name:Liming</a:t>
            </a:r>
            <a:r>
              <a:rPr lang="en-US" altLang="zh-CN" sz="2000" kern="0" dirty="0"/>
              <a:t/>
            </a:r>
            <a:br>
              <a:rPr lang="en-US" altLang="zh-CN" sz="2000" kern="0" dirty="0"/>
            </a:br>
            <a:r>
              <a:rPr lang="en-US" altLang="zh-CN" sz="2000" kern="0" dirty="0"/>
              <a:t>stu_no:990201</a:t>
            </a:r>
            <a:br>
              <a:rPr lang="en-US" altLang="zh-CN" sz="2000" kern="0" dirty="0"/>
            </a:br>
            <a:r>
              <a:rPr lang="en-US" altLang="zh-CN" sz="2000" kern="0" dirty="0"/>
              <a:t>Score computer: 90</a:t>
            </a:r>
            <a:br>
              <a:rPr lang="en-US" altLang="zh-CN" sz="2000" kern="0" dirty="0"/>
            </a:br>
            <a:r>
              <a:rPr lang="en-US" altLang="zh-CN" sz="2000" kern="0" dirty="0"/>
              <a:t>Score </a:t>
            </a:r>
            <a:r>
              <a:rPr lang="en-US" altLang="zh-CN" sz="2000" kern="0" dirty="0" err="1"/>
              <a:t>english</a:t>
            </a:r>
            <a:r>
              <a:rPr lang="en-US" altLang="zh-CN" sz="2000" kern="0" dirty="0"/>
              <a:t>: 80</a:t>
            </a:r>
            <a:br>
              <a:rPr lang="en-US" altLang="zh-CN" sz="2000" kern="0" dirty="0"/>
            </a:br>
            <a:r>
              <a:rPr lang="en-US" altLang="zh-CN" sz="2000" kern="0" dirty="0"/>
              <a:t>Score mathematics: 70</a:t>
            </a:r>
            <a:br>
              <a:rPr lang="en-US" altLang="zh-CN" sz="2000" kern="0" dirty="0"/>
            </a:br>
            <a:r>
              <a:rPr lang="en-US" altLang="zh-CN" sz="2000" kern="0" dirty="0" err="1"/>
              <a:t>name:Zhanghao</a:t>
            </a:r>
            <a:r>
              <a:rPr lang="en-US" altLang="zh-CN" sz="2000" kern="0" dirty="0"/>
              <a:t/>
            </a:r>
            <a:br>
              <a:rPr lang="en-US" altLang="zh-CN" sz="2000" kern="0" dirty="0"/>
            </a:br>
            <a:r>
              <a:rPr lang="en-US" altLang="zh-CN" sz="2000" kern="0" dirty="0"/>
              <a:t>stu_no:990202</a:t>
            </a:r>
            <a:br>
              <a:rPr lang="en-US" altLang="zh-CN" sz="2000" kern="0" dirty="0"/>
            </a:br>
            <a:r>
              <a:rPr lang="en-US" altLang="zh-CN" sz="2000" kern="0" dirty="0"/>
              <a:t>Score computer: 95</a:t>
            </a:r>
            <a:br>
              <a:rPr lang="en-US" altLang="zh-CN" sz="2000" kern="0" dirty="0"/>
            </a:br>
            <a:r>
              <a:rPr lang="en-US" altLang="zh-CN" sz="2000" kern="0" dirty="0"/>
              <a:t>Score </a:t>
            </a:r>
            <a:r>
              <a:rPr lang="en-US" altLang="zh-CN" sz="2000" kern="0" dirty="0" err="1"/>
              <a:t>english</a:t>
            </a:r>
            <a:r>
              <a:rPr lang="en-US" altLang="zh-CN" sz="2000" kern="0" dirty="0"/>
              <a:t>: 85</a:t>
            </a:r>
            <a:br>
              <a:rPr lang="en-US" altLang="zh-CN" sz="2000" kern="0" dirty="0"/>
            </a:br>
            <a:r>
              <a:rPr lang="en-US" altLang="zh-CN" sz="2000" kern="0" dirty="0"/>
              <a:t>Score mathematics: 75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22177" y="986997"/>
            <a:ext cx="7609246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void main()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 Student stu1("Liming","990201",90,80,70);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stu1.show();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&lt;&lt;</a:t>
            </a:r>
            <a:r>
              <a:rPr lang="en-US" altLang="zh-CN" sz="2400" b="0" kern="0" dirty="0" err="1"/>
              <a:t>endl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stu1.modify("Zhanghao","990202",95,85,75);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	    stu1.show();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/>
              <a:t>}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9.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对象成员的应用</a:t>
            </a:r>
          </a:p>
        </p:txBody>
      </p:sp>
    </p:spTree>
    <p:extLst>
      <p:ext uri="{BB962C8B-B14F-4D97-AF65-F5344CB8AC3E}">
        <p14:creationId xmlns:p14="http://schemas.microsoft.com/office/powerpoint/2010/main" val="26296994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7</a:t>
            </a:r>
            <a:endParaRPr lang="en-US" altLang="zh-CN" sz="1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方正兰亭细黑_GBK"/>
              <a:sym typeface="微软雅黑" pitchFamily="34" charset="-122"/>
            </a:endParaRP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第七部分</a:t>
            </a:r>
            <a:endParaRPr lang="zh-CN" altLang="en-US" sz="5400" dirty="0">
              <a:latin typeface="Impact" pitchFamily="34" charset="0"/>
              <a:ea typeface="方正大黑简体" pitchFamily="65" charset="-122"/>
            </a:endParaRP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5444802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5382890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en-US" altLang="zh-CN" sz="4400" dirty="0" err="1">
                <a:solidFill>
                  <a:srgbClr val="0000FA"/>
                </a:solidFill>
              </a:rPr>
              <a:t>const</a:t>
            </a:r>
            <a:endParaRPr lang="zh-CN" altLang="zh-CN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73164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02830" y="838394"/>
            <a:ext cx="11656985" cy="5411452"/>
          </a:xfrm>
          <a:noFill/>
        </p:spPr>
        <p:txBody>
          <a:bodyPr/>
          <a:lstStyle/>
          <a:p>
            <a:pPr marL="814551" indent="-533507" algn="l">
              <a:spcBef>
                <a:spcPct val="0"/>
              </a:spcBef>
              <a:buFontTx/>
              <a:buAutoNum type="arabicParenR"/>
            </a:pPr>
            <a:r>
              <a:rPr lang="en-US" altLang="zh-CN" sz="2400" b="0" dirty="0" err="1" smtClean="0">
                <a:solidFill>
                  <a:srgbClr val="0000FA"/>
                </a:solidFill>
              </a:rPr>
              <a:t>const</a:t>
            </a:r>
            <a:r>
              <a:rPr lang="en-US" altLang="zh-CN" sz="2400" b="0" dirty="0" smtClean="0">
                <a:solidFill>
                  <a:srgbClr val="0000FA"/>
                </a:solidFill>
              </a:rPr>
              <a:t> </a:t>
            </a:r>
            <a:r>
              <a:rPr lang="zh-CN" altLang="en-US" sz="2400" b="0" dirty="0" smtClean="0">
                <a:solidFill>
                  <a:srgbClr val="0000FA"/>
                </a:solidFill>
              </a:rPr>
              <a:t>对象的一般形式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类型名 </a:t>
            </a:r>
            <a:r>
              <a:rPr lang="en-US" altLang="zh-CN" sz="2400" dirty="0" err="1">
                <a:solidFill>
                  <a:srgbClr val="0000FA"/>
                </a:solidFill>
              </a:rPr>
              <a:t>const</a:t>
            </a:r>
            <a:r>
              <a:rPr lang="en-US" altLang="zh-CN" sz="2400" dirty="0">
                <a:solidFill>
                  <a:srgbClr val="0000FA"/>
                </a:solidFill>
              </a:rPr>
              <a:t> </a:t>
            </a:r>
            <a:r>
              <a:rPr lang="zh-CN" altLang="en-US" sz="2400" dirty="0"/>
              <a:t>对象名[(构造实参表列)];</a:t>
            </a:r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</a:t>
            </a:r>
            <a:r>
              <a:rPr lang="en-US" altLang="zh-CN" sz="2400" dirty="0" err="1">
                <a:solidFill>
                  <a:srgbClr val="0000FA"/>
                </a:solidFill>
              </a:rPr>
              <a:t>const</a:t>
            </a:r>
            <a:r>
              <a:rPr lang="en-US" altLang="zh-CN" sz="2400" dirty="0">
                <a:solidFill>
                  <a:srgbClr val="0000FA"/>
                </a:solidFill>
              </a:rPr>
              <a:t> </a:t>
            </a:r>
            <a:r>
              <a:rPr lang="zh-CN" altLang="en-US" sz="2400" dirty="0"/>
              <a:t>类型名 对象名[(构造实参表列)];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注意：常对象必须要有初值（因为以后不能改值了）。</a:t>
            </a:r>
          </a:p>
          <a:p>
            <a:pPr marL="814551" indent="-533507" algn="l">
              <a:spcBef>
                <a:spcPct val="0"/>
              </a:spcBef>
              <a:buFontTx/>
              <a:buAutoNum type="arabicParenR" startAt="2"/>
            </a:pPr>
            <a:r>
              <a:rPr lang="zh-CN" altLang="en-US" sz="2400" b="0" dirty="0" smtClean="0">
                <a:solidFill>
                  <a:srgbClr val="0000FA"/>
                </a:solidFill>
              </a:rPr>
              <a:t>限定作用：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	</a:t>
            </a:r>
            <a:r>
              <a:rPr lang="zh-CN" altLang="en-US" sz="2400" dirty="0">
                <a:solidFill>
                  <a:srgbClr val="0000FA"/>
                </a:solidFill>
              </a:rPr>
              <a:t>定义为 </a:t>
            </a:r>
            <a:r>
              <a:rPr lang="en-US" altLang="zh-CN" sz="2400" dirty="0" err="1">
                <a:solidFill>
                  <a:srgbClr val="0000FA"/>
                </a:solidFill>
              </a:rPr>
              <a:t>const</a:t>
            </a:r>
            <a:r>
              <a:rPr lang="en-US" altLang="zh-CN" sz="2400" dirty="0">
                <a:solidFill>
                  <a:srgbClr val="0000FA"/>
                </a:solidFill>
              </a:rPr>
              <a:t> </a:t>
            </a:r>
            <a:r>
              <a:rPr lang="zh-CN" altLang="en-US" sz="2400" dirty="0">
                <a:solidFill>
                  <a:srgbClr val="0000FA"/>
                </a:solidFill>
              </a:rPr>
              <a:t>的对象的所有数据成员的值都不能被修改</a:t>
            </a:r>
            <a:r>
              <a:rPr lang="zh-CN" altLang="en-US" sz="2400" dirty="0"/>
              <a:t>。凡出现调用非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的成员函数，将出现编译错误。但构造函数除外。</a:t>
            </a:r>
            <a:endParaRPr lang="en-US" altLang="zh-CN" sz="2400" dirty="0"/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Time 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t1(12,34,46);   </a:t>
            </a:r>
            <a:r>
              <a:rPr lang="en-US" altLang="zh-CN" sz="2400" dirty="0" smtClean="0"/>
              <a:t>		// </a:t>
            </a:r>
            <a:r>
              <a:rPr lang="en-US" altLang="zh-CN" sz="2400" dirty="0"/>
              <a:t>t1</a:t>
            </a:r>
            <a:r>
              <a:rPr lang="zh-CN" altLang="en-US" sz="2400" dirty="0"/>
              <a:t>是常对象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</a:t>
            </a:r>
            <a:r>
              <a:rPr lang="en-US" altLang="zh-CN" sz="2400" dirty="0"/>
              <a:t>t1.set_Time();  </a:t>
            </a:r>
            <a:r>
              <a:rPr lang="en-US" altLang="zh-CN" sz="2400" dirty="0" smtClean="0"/>
              <a:t>			// </a:t>
            </a:r>
            <a:r>
              <a:rPr lang="zh-CN" altLang="en-US" sz="2400" dirty="0"/>
              <a:t>编译错误</a:t>
            </a:r>
            <a:r>
              <a:rPr lang="en-US" altLang="zh-CN" sz="2400" dirty="0"/>
              <a:t>PE，</a:t>
            </a:r>
            <a:r>
              <a:rPr lang="zh-CN" altLang="en-US" sz="2400" dirty="0"/>
              <a:t>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成员函数</a:t>
            </a:r>
            <a:endParaRPr lang="en-US" altLang="zh-CN" sz="2400" dirty="0"/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t2.show_Time();  </a:t>
            </a:r>
            <a:r>
              <a:rPr lang="en-US" altLang="zh-CN" sz="2400" dirty="0" smtClean="0"/>
              <a:t>			// </a:t>
            </a:r>
            <a:r>
              <a:rPr lang="zh-CN" altLang="en-US" sz="2400" dirty="0"/>
              <a:t>错误，非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成员函数</a:t>
            </a:r>
          </a:p>
          <a:p>
            <a:pPr marL="814551" indent="-533507" algn="l">
              <a:spcBef>
                <a:spcPct val="0"/>
              </a:spcBef>
              <a:buFontTx/>
              <a:buAutoNum type="arabicParenR" startAt="3"/>
            </a:pPr>
            <a:r>
              <a:rPr lang="en-US" altLang="zh-CN" sz="2400" b="0" dirty="0" smtClean="0">
                <a:solidFill>
                  <a:srgbClr val="0000FA"/>
                </a:solidFill>
              </a:rPr>
              <a:t>mutable</a:t>
            </a:r>
            <a:r>
              <a:rPr lang="zh-CN" altLang="en-US" sz="2400" b="0" dirty="0" smtClean="0">
                <a:solidFill>
                  <a:srgbClr val="0000FA"/>
                </a:solidFill>
              </a:rPr>
              <a:t>成员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对数据成员声明为</a:t>
            </a:r>
            <a:r>
              <a:rPr lang="en-US" altLang="zh-CN" sz="2400" dirty="0"/>
              <a:t>mutable（</a:t>
            </a:r>
            <a:r>
              <a:rPr lang="zh-CN" altLang="en-US" sz="2400" dirty="0"/>
              <a:t>易变的）时，即使是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对象，仍然可以修改该数据成员值。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共用数据的保护（</a:t>
            </a:r>
            <a:r>
              <a:rPr lang="en-US" altLang="zh-CN" sz="3000" dirty="0" err="1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const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的使用）</a:t>
            </a:r>
          </a:p>
        </p:txBody>
      </p:sp>
    </p:spTree>
    <p:extLst>
      <p:ext uri="{BB962C8B-B14F-4D97-AF65-F5344CB8AC3E}">
        <p14:creationId xmlns:p14="http://schemas.microsoft.com/office/powerpoint/2010/main" val="1731308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0" y="720059"/>
            <a:ext cx="12075839" cy="6022103"/>
            <a:chOff x="982640" y="1286614"/>
            <a:chExt cx="10081118" cy="5023499"/>
          </a:xfrm>
        </p:grpSpPr>
        <p:grpSp>
          <p:nvGrpSpPr>
            <p:cNvPr id="4" name="圆角矩形 3"/>
            <p:cNvGrpSpPr>
              <a:grpSpLocks/>
            </p:cNvGrpSpPr>
            <p:nvPr/>
          </p:nvGrpSpPr>
          <p:grpSpPr bwMode="auto">
            <a:xfrm>
              <a:off x="950852" y="1146312"/>
              <a:ext cx="10394359" cy="5447021"/>
              <a:chOff x="713232" y="859536"/>
              <a:chExt cx="7796784" cy="4084320"/>
            </a:xfrm>
          </p:grpSpPr>
          <p:pic>
            <p:nvPicPr>
              <p:cNvPr id="950296" name="圆角矩形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232" y="859536"/>
                <a:ext cx="7796784" cy="408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50297" name="Text Box 25"/>
              <p:cNvSpPr txBox="1">
                <a:spLocks noChangeArrowheads="1"/>
              </p:cNvSpPr>
              <p:nvPr/>
            </p:nvSpPr>
            <p:spPr bwMode="auto">
              <a:xfrm rot="16200000">
                <a:off x="2725205" y="-842204"/>
                <a:ext cx="3663710" cy="7380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122822" tIns="61411" rIns="122822" bIns="61411" anchor="ctr"/>
              <a:lstStyle>
                <a:lvl1pPr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998538" indent="-384175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535113" indent="-306388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2149475" indent="-306388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763838" indent="-307975" defTabSz="920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32210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36782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41354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4592638" indent="-307975" defTabSz="92075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13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950298" name="圆角矩形 4"/>
            <p:cNvSpPr>
              <a:spLocks noChangeArrowheads="1"/>
            </p:cNvSpPr>
            <p:nvPr/>
          </p:nvSpPr>
          <p:spPr bwMode="auto">
            <a:xfrm rot="-5400000">
              <a:off x="3788070" y="-980490"/>
              <a:ext cx="4628185" cy="9557712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  <a:effectLst>
              <a:outerShdw dist="88900" dir="2700000" algn="tl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122822" tIns="61411" rIns="122822" bIns="61411" anchor="ctr"/>
            <a:lstStyle/>
            <a:p>
              <a:pPr algn="ctr" defTabSz="920750"/>
              <a:endParaRPr lang="zh-CN" altLang="en-US" sz="13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950299" name="组合 5"/>
            <p:cNvGrpSpPr>
              <a:grpSpLocks/>
            </p:cNvGrpSpPr>
            <p:nvPr/>
          </p:nvGrpSpPr>
          <p:grpSpPr bwMode="auto">
            <a:xfrm>
              <a:off x="982640" y="1596963"/>
              <a:ext cx="751226" cy="4402810"/>
              <a:chOff x="982640" y="1596963"/>
              <a:chExt cx="751226" cy="4402810"/>
            </a:xfrm>
          </p:grpSpPr>
          <p:grpSp>
            <p:nvGrpSpPr>
              <p:cNvPr id="950300" name="组合 6"/>
              <p:cNvGrpSpPr>
                <a:grpSpLocks/>
              </p:cNvGrpSpPr>
              <p:nvPr/>
            </p:nvGrpSpPr>
            <p:grpSpPr bwMode="auto">
              <a:xfrm rot="-5400000">
                <a:off x="-615716" y="3650191"/>
                <a:ext cx="4402810" cy="296354"/>
                <a:chOff x="2149635" y="1165383"/>
                <a:chExt cx="3485831" cy="234634"/>
              </a:xfrm>
            </p:grpSpPr>
            <p:grpSp>
              <p:nvGrpSpPr>
                <p:cNvPr id="950301" name="组合 37"/>
                <p:cNvGrpSpPr>
                  <a:grpSpLocks/>
                </p:cNvGrpSpPr>
                <p:nvPr/>
              </p:nvGrpSpPr>
              <p:grpSpPr bwMode="auto">
                <a:xfrm>
                  <a:off x="2149635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02" name="椭圆 65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7" name="椭圆 6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4487" y="1126563"/>
                    <a:ext cx="183890" cy="183955"/>
                    <a:chOff x="1091184" y="4291584"/>
                    <a:chExt cx="195072" cy="195072"/>
                  </a:xfrm>
                </p:grpSpPr>
                <p:pic>
                  <p:nvPicPr>
                    <p:cNvPr id="950304" name="椭圆 66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4291584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05" name="Text Box 3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4323383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06" name="组合 38"/>
                <p:cNvGrpSpPr>
                  <a:grpSpLocks/>
                </p:cNvGrpSpPr>
                <p:nvPr/>
              </p:nvGrpSpPr>
              <p:grpSpPr bwMode="auto">
                <a:xfrm>
                  <a:off x="2510880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07" name="椭圆 63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5" name="椭圆 6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3780" y="1126563"/>
                    <a:ext cx="183890" cy="183955"/>
                    <a:chOff x="1091184" y="3950208"/>
                    <a:chExt cx="195072" cy="195072"/>
                  </a:xfrm>
                </p:grpSpPr>
                <p:pic>
                  <p:nvPicPr>
                    <p:cNvPr id="950309" name="椭圆 64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3950208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10" name="Text Box 3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3981257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11" name="组合 39"/>
                <p:cNvGrpSpPr>
                  <a:grpSpLocks/>
                </p:cNvGrpSpPr>
                <p:nvPr/>
              </p:nvGrpSpPr>
              <p:grpSpPr bwMode="auto">
                <a:xfrm>
                  <a:off x="2872124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12" name="椭圆 61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3" name="椭圆 62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5948" y="1129437"/>
                    <a:ext cx="183890" cy="178206"/>
                    <a:chOff x="1091184" y="3608832"/>
                    <a:chExt cx="195072" cy="188976"/>
                  </a:xfrm>
                </p:grpSpPr>
                <p:pic>
                  <p:nvPicPr>
                    <p:cNvPr id="950314" name="椭圆 62"/>
                    <p:cNvPicPr>
                      <a:picLocks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3608832"/>
                      <a:ext cx="195072" cy="18897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15" name="Text Box 4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3639132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16" name="组合 40"/>
                <p:cNvGrpSpPr>
                  <a:grpSpLocks/>
                </p:cNvGrpSpPr>
                <p:nvPr/>
              </p:nvGrpSpPr>
              <p:grpSpPr bwMode="auto">
                <a:xfrm>
                  <a:off x="3233369" y="1165385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17" name="椭圆 59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61" name="椭圆 6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8115" y="1126563"/>
                    <a:ext cx="183890" cy="183955"/>
                    <a:chOff x="1091184" y="3261360"/>
                    <a:chExt cx="195072" cy="195072"/>
                  </a:xfrm>
                </p:grpSpPr>
                <p:pic>
                  <p:nvPicPr>
                    <p:cNvPr id="950319" name="椭圆 60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3261360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20" name="Text Box 4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40" y="3297006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21" name="组合 41"/>
                <p:cNvGrpSpPr>
                  <a:grpSpLocks/>
                </p:cNvGrpSpPr>
                <p:nvPr/>
              </p:nvGrpSpPr>
              <p:grpSpPr bwMode="auto">
                <a:xfrm>
                  <a:off x="3594615" y="1165383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22" name="椭圆 57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9" name="椭圆 58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7406" y="1126564"/>
                    <a:ext cx="183890" cy="183955"/>
                    <a:chOff x="1091184" y="2919984"/>
                    <a:chExt cx="195072" cy="195072"/>
                  </a:xfrm>
                </p:grpSpPr>
                <p:pic>
                  <p:nvPicPr>
                    <p:cNvPr id="950324" name="椭圆 58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2919984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25" name="Text Box 5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2954879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26" name="组合 42"/>
                <p:cNvGrpSpPr>
                  <a:grpSpLocks/>
                </p:cNvGrpSpPr>
                <p:nvPr/>
              </p:nvGrpSpPr>
              <p:grpSpPr bwMode="auto">
                <a:xfrm>
                  <a:off x="3955858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27" name="椭圆 55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7" name="椭圆 5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6701" y="1126564"/>
                    <a:ext cx="183890" cy="183955"/>
                    <a:chOff x="1091184" y="2578608"/>
                    <a:chExt cx="195072" cy="195072"/>
                  </a:xfrm>
                </p:grpSpPr>
                <p:pic>
                  <p:nvPicPr>
                    <p:cNvPr id="950329" name="椭圆 56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2578608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30" name="Text Box 5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2612755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31" name="组合 43"/>
                <p:cNvGrpSpPr>
                  <a:grpSpLocks/>
                </p:cNvGrpSpPr>
                <p:nvPr/>
              </p:nvGrpSpPr>
              <p:grpSpPr bwMode="auto">
                <a:xfrm>
                  <a:off x="4317103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32" name="椭圆 53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5" name="椭圆 54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5994" y="1126564"/>
                    <a:ext cx="183890" cy="183955"/>
                    <a:chOff x="1091184" y="2237232"/>
                    <a:chExt cx="195072" cy="195072"/>
                  </a:xfrm>
                </p:grpSpPr>
                <p:pic>
                  <p:nvPicPr>
                    <p:cNvPr id="950334" name="椭圆 54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2237232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35" name="Text Box 6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2270629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36" name="组合 44"/>
                <p:cNvGrpSpPr>
                  <a:grpSpLocks/>
                </p:cNvGrpSpPr>
                <p:nvPr/>
              </p:nvGrpSpPr>
              <p:grpSpPr bwMode="auto">
                <a:xfrm>
                  <a:off x="4678347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37" name="椭圆 51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3" name="椭圆 52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5287" y="1126564"/>
                    <a:ext cx="183890" cy="183955"/>
                    <a:chOff x="1091184" y="1895856"/>
                    <a:chExt cx="195072" cy="195072"/>
                  </a:xfrm>
                </p:grpSpPr>
                <p:pic>
                  <p:nvPicPr>
                    <p:cNvPr id="950339" name="椭圆 52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1895856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40" name="Text Box 6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1928504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41" name="组合 45"/>
                <p:cNvGrpSpPr>
                  <a:grpSpLocks/>
                </p:cNvGrpSpPr>
                <p:nvPr/>
              </p:nvGrpSpPr>
              <p:grpSpPr bwMode="auto">
                <a:xfrm>
                  <a:off x="5039590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42" name="椭圆 49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51" name="椭圆 50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4582" y="1126564"/>
                    <a:ext cx="183890" cy="183955"/>
                    <a:chOff x="1091184" y="1554480"/>
                    <a:chExt cx="195072" cy="195072"/>
                  </a:xfrm>
                </p:grpSpPr>
                <p:pic>
                  <p:nvPicPr>
                    <p:cNvPr id="950344" name="椭圆 50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1554480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45" name="Text Box 7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1586380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950346" name="组合 46"/>
                <p:cNvGrpSpPr>
                  <a:grpSpLocks/>
                </p:cNvGrpSpPr>
                <p:nvPr/>
              </p:nvGrpSpPr>
              <p:grpSpPr bwMode="auto">
                <a:xfrm>
                  <a:off x="5400834" y="1165384"/>
                  <a:ext cx="234632" cy="234632"/>
                  <a:chOff x="2483014" y="1114427"/>
                  <a:chExt cx="209550" cy="209550"/>
                </a:xfrm>
              </p:grpSpPr>
              <p:sp>
                <p:nvSpPr>
                  <p:cNvPr id="950347" name="椭圆 47"/>
                  <p:cNvSpPr>
                    <a:spLocks noChangeArrowheads="1"/>
                  </p:cNvSpPr>
                  <p:nvPr/>
                </p:nvSpPr>
                <p:spPr bwMode="auto">
                  <a:xfrm>
                    <a:off x="2483014" y="1114427"/>
                    <a:ext cx="209550" cy="20955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7000">
                        <a:srgbClr val="A6A6A6"/>
                      </a:gs>
                      <a:gs pos="35001">
                        <a:srgbClr val="F2F2F2"/>
                      </a:gs>
                      <a:gs pos="55000">
                        <a:srgbClr val="A6A6A6"/>
                      </a:gs>
                      <a:gs pos="75000">
                        <a:srgbClr val="F2F2F2"/>
                      </a:gs>
                      <a:gs pos="100000">
                        <a:srgbClr val="A6A6A6"/>
                      </a:gs>
                    </a:gsLst>
                    <a:lin ang="2700000" scaled="1"/>
                  </a:gradFill>
                  <a:ln>
                    <a:noFill/>
                  </a:ln>
                  <a:effectLst>
                    <a:outerShdw dist="12700" dir="2700000" algn="tl" rotWithShape="0">
                      <a:srgbClr val="000000">
                        <a:alpha val="39999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12700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/>
                  <a:p>
                    <a:pPr algn="ctr" defTabSz="920750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  <p:grpSp>
                <p:nvGrpSpPr>
                  <p:cNvPr id="49" name="椭圆 48"/>
                  <p:cNvGrpSpPr>
                    <a:grpSpLocks/>
                  </p:cNvGrpSpPr>
                  <p:nvPr/>
                </p:nvGrpSpPr>
                <p:grpSpPr bwMode="auto">
                  <a:xfrm rot="5400000">
                    <a:off x="2493875" y="1126564"/>
                    <a:ext cx="183890" cy="183955"/>
                    <a:chOff x="1091184" y="1213104"/>
                    <a:chExt cx="195072" cy="195072"/>
                  </a:xfrm>
                </p:grpSpPr>
                <p:pic>
                  <p:nvPicPr>
                    <p:cNvPr id="950349" name="椭圆 48"/>
                    <p:cNvPicPr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91184" y="1213104"/>
                      <a:ext cx="195072" cy="1950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950350" name="Text Box 78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125139" y="1244254"/>
                      <a:ext cx="128559" cy="1286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eaVert" lIns="122822" tIns="61411" rIns="122822" bIns="61411" anchor="ctr"/>
                    <a:lstStyle>
                      <a:lvl1pPr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998538" indent="-3841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535113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2149475" indent="-306388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763838" indent="-307975" defTabSz="920750" eaLnBrk="0" hangingPunct="0"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32210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36782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41354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4592638" indent="-307975" defTabSz="92075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 sz="1300">
                        <a:solidFill>
                          <a:srgbClr val="FFFFFF"/>
                        </a:solidFill>
                        <a:latin typeface="Calibri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950351" name="组合 7"/>
              <p:cNvGrpSpPr>
                <a:grpSpLocks/>
              </p:cNvGrpSpPr>
              <p:nvPr/>
            </p:nvGrpSpPr>
            <p:grpSpPr bwMode="auto">
              <a:xfrm rot="-5400000">
                <a:off x="1229146" y="5557333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36" name="圆角矩形 35"/>
                <p:cNvGrpSpPr>
                  <a:grpSpLocks/>
                </p:cNvGrpSpPr>
                <p:nvPr/>
              </p:nvGrpSpPr>
              <p:grpSpPr bwMode="auto">
                <a:xfrm rot="5400000">
                  <a:off x="1955540" y="956829"/>
                  <a:ext cx="591960" cy="122280"/>
                  <a:chOff x="688848" y="4376928"/>
                  <a:chExt cx="560832" cy="115824"/>
                </a:xfrm>
              </p:grpSpPr>
              <p:pic>
                <p:nvPicPr>
                  <p:cNvPr id="950353" name="圆角矩形 35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4376928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54" name="Text Box 82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4203175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9" name="圆角矩形 36"/>
                <p:cNvGrpSpPr>
                  <a:grpSpLocks/>
                </p:cNvGrpSpPr>
                <p:nvPr/>
              </p:nvGrpSpPr>
              <p:grpSpPr bwMode="auto">
                <a:xfrm rot="5400000">
                  <a:off x="2026334" y="956829"/>
                  <a:ext cx="591960" cy="122280"/>
                  <a:chOff x="688848" y="4309872"/>
                  <a:chExt cx="560832" cy="115824"/>
                </a:xfrm>
              </p:grpSpPr>
              <p:pic>
                <p:nvPicPr>
                  <p:cNvPr id="950356" name="圆角矩形 36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430987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57" name="Text Box 85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4137864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58" name="组合 8"/>
              <p:cNvGrpSpPr>
                <a:grpSpLocks/>
              </p:cNvGrpSpPr>
              <p:nvPr/>
            </p:nvGrpSpPr>
            <p:grpSpPr bwMode="auto">
              <a:xfrm rot="-5400000">
                <a:off x="1229146" y="5099277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34" name="圆角矩形 33"/>
                <p:cNvGrpSpPr>
                  <a:grpSpLocks/>
                </p:cNvGrpSpPr>
                <p:nvPr/>
              </p:nvGrpSpPr>
              <p:grpSpPr bwMode="auto">
                <a:xfrm rot="5400000">
                  <a:off x="1959773" y="956829"/>
                  <a:ext cx="591960" cy="122280"/>
                  <a:chOff x="688848" y="4029456"/>
                  <a:chExt cx="560832" cy="115824"/>
                </a:xfrm>
              </p:grpSpPr>
              <p:pic>
                <p:nvPicPr>
                  <p:cNvPr id="950360" name="圆角矩形 33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402945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61" name="Text Box 89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3859712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35" name="圆角矩形 34"/>
                <p:cNvGrpSpPr>
                  <a:grpSpLocks/>
                </p:cNvGrpSpPr>
                <p:nvPr/>
              </p:nvGrpSpPr>
              <p:grpSpPr bwMode="auto">
                <a:xfrm rot="5400000">
                  <a:off x="2024131" y="956829"/>
                  <a:ext cx="591960" cy="122280"/>
                  <a:chOff x="688848" y="3968496"/>
                  <a:chExt cx="560832" cy="115824"/>
                </a:xfrm>
              </p:grpSpPr>
              <p:pic>
                <p:nvPicPr>
                  <p:cNvPr id="950363" name="圆角矩形 34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96849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64" name="Text Box 92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379440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65" name="组合 9"/>
              <p:cNvGrpSpPr>
                <a:grpSpLocks/>
              </p:cNvGrpSpPr>
              <p:nvPr/>
            </p:nvGrpSpPr>
            <p:grpSpPr bwMode="auto">
              <a:xfrm rot="-5400000">
                <a:off x="1229146" y="4641222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32" name="圆角矩形 31"/>
                <p:cNvGrpSpPr>
                  <a:grpSpLocks/>
                </p:cNvGrpSpPr>
                <p:nvPr/>
              </p:nvGrpSpPr>
              <p:grpSpPr bwMode="auto">
                <a:xfrm rot="5400000">
                  <a:off x="1957571" y="956829"/>
                  <a:ext cx="591960" cy="122280"/>
                  <a:chOff x="688848" y="3688080"/>
                  <a:chExt cx="560832" cy="115824"/>
                </a:xfrm>
              </p:grpSpPr>
              <p:pic>
                <p:nvPicPr>
                  <p:cNvPr id="950367" name="圆角矩形 31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68808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68" name="Text Box 96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351625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33" name="圆角矩形 32"/>
                <p:cNvGrpSpPr>
                  <a:grpSpLocks/>
                </p:cNvGrpSpPr>
                <p:nvPr/>
              </p:nvGrpSpPr>
              <p:grpSpPr bwMode="auto">
                <a:xfrm rot="5400000">
                  <a:off x="2028365" y="956829"/>
                  <a:ext cx="591960" cy="122280"/>
                  <a:chOff x="688848" y="3621024"/>
                  <a:chExt cx="560832" cy="115824"/>
                </a:xfrm>
              </p:grpSpPr>
              <p:pic>
                <p:nvPicPr>
                  <p:cNvPr id="950370" name="圆角矩形 32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621024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71" name="Text Box 99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3450939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72" name="组合 10"/>
              <p:cNvGrpSpPr>
                <a:grpSpLocks/>
              </p:cNvGrpSpPr>
              <p:nvPr/>
            </p:nvGrpSpPr>
            <p:grpSpPr bwMode="auto">
              <a:xfrm rot="-5400000">
                <a:off x="1229146" y="4183167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10" name="圆角矩形 29"/>
                <p:cNvGrpSpPr>
                  <a:grpSpLocks/>
                </p:cNvGrpSpPr>
                <p:nvPr/>
              </p:nvGrpSpPr>
              <p:grpSpPr bwMode="auto">
                <a:xfrm rot="5400000">
                  <a:off x="1955369" y="956829"/>
                  <a:ext cx="591960" cy="122280"/>
                  <a:chOff x="688848" y="3346704"/>
                  <a:chExt cx="560832" cy="115824"/>
                </a:xfrm>
              </p:grpSpPr>
              <p:pic>
                <p:nvPicPr>
                  <p:cNvPr id="950374" name="圆角矩形 29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346704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75" name="Text Box 103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3172789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31" name="圆角矩形 30"/>
                <p:cNvGrpSpPr>
                  <a:grpSpLocks/>
                </p:cNvGrpSpPr>
                <p:nvPr/>
              </p:nvGrpSpPr>
              <p:grpSpPr bwMode="auto">
                <a:xfrm rot="5400000">
                  <a:off x="2026163" y="956829"/>
                  <a:ext cx="591960" cy="122280"/>
                  <a:chOff x="688848" y="3279648"/>
                  <a:chExt cx="560832" cy="115824"/>
                </a:xfrm>
              </p:grpSpPr>
              <p:pic>
                <p:nvPicPr>
                  <p:cNvPr id="950377" name="圆角矩形 30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3279648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78" name="Text Box 106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3107478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79" name="组合 11"/>
              <p:cNvGrpSpPr>
                <a:grpSpLocks/>
              </p:cNvGrpSpPr>
              <p:nvPr/>
            </p:nvGrpSpPr>
            <p:grpSpPr bwMode="auto">
              <a:xfrm rot="-5400000">
                <a:off x="1229146" y="3725113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8" name="圆角矩形 27"/>
                <p:cNvGrpSpPr>
                  <a:grpSpLocks/>
                </p:cNvGrpSpPr>
                <p:nvPr/>
              </p:nvGrpSpPr>
              <p:grpSpPr bwMode="auto">
                <a:xfrm rot="5400000">
                  <a:off x="1959604" y="956829"/>
                  <a:ext cx="591960" cy="122280"/>
                  <a:chOff x="688848" y="2999232"/>
                  <a:chExt cx="560832" cy="115824"/>
                </a:xfrm>
              </p:grpSpPr>
              <p:pic>
                <p:nvPicPr>
                  <p:cNvPr id="950381" name="圆角矩形 27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99923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82" name="Text Box 11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2829328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9" name="圆角矩形 28"/>
                <p:cNvGrpSpPr>
                  <a:grpSpLocks/>
                </p:cNvGrpSpPr>
                <p:nvPr/>
              </p:nvGrpSpPr>
              <p:grpSpPr bwMode="auto">
                <a:xfrm rot="5400000">
                  <a:off x="2023962" y="956829"/>
                  <a:ext cx="591960" cy="122280"/>
                  <a:chOff x="688848" y="2938272"/>
                  <a:chExt cx="560832" cy="115824"/>
                </a:xfrm>
              </p:grpSpPr>
              <p:pic>
                <p:nvPicPr>
                  <p:cNvPr id="950384" name="圆角矩形 28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93827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85" name="Text Box 113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2764017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86" name="组合 12"/>
              <p:cNvGrpSpPr>
                <a:grpSpLocks/>
              </p:cNvGrpSpPr>
              <p:nvPr/>
            </p:nvGrpSpPr>
            <p:grpSpPr bwMode="auto">
              <a:xfrm rot="-5400000">
                <a:off x="1229146" y="3267055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6" name="圆角矩形 25"/>
                <p:cNvGrpSpPr>
                  <a:grpSpLocks/>
                </p:cNvGrpSpPr>
                <p:nvPr/>
              </p:nvGrpSpPr>
              <p:grpSpPr bwMode="auto">
                <a:xfrm rot="5400000">
                  <a:off x="1957400" y="956829"/>
                  <a:ext cx="591960" cy="122280"/>
                  <a:chOff x="688848" y="2657856"/>
                  <a:chExt cx="560832" cy="115824"/>
                </a:xfrm>
              </p:grpSpPr>
              <p:pic>
                <p:nvPicPr>
                  <p:cNvPr id="950388" name="圆角矩形 25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65785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89" name="Text Box 117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2485864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7" name="圆角矩形 26"/>
                <p:cNvGrpSpPr>
                  <a:grpSpLocks/>
                </p:cNvGrpSpPr>
                <p:nvPr/>
              </p:nvGrpSpPr>
              <p:grpSpPr bwMode="auto">
                <a:xfrm rot="5400000">
                  <a:off x="2028194" y="956829"/>
                  <a:ext cx="591960" cy="122280"/>
                  <a:chOff x="688848" y="2590800"/>
                  <a:chExt cx="560832" cy="115824"/>
                </a:xfrm>
              </p:grpSpPr>
              <p:pic>
                <p:nvPicPr>
                  <p:cNvPr id="950391" name="圆角矩形 26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59080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92" name="Text Box 120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2420553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393" name="组合 13"/>
              <p:cNvGrpSpPr>
                <a:grpSpLocks/>
              </p:cNvGrpSpPr>
              <p:nvPr/>
            </p:nvGrpSpPr>
            <p:grpSpPr bwMode="auto">
              <a:xfrm rot="-5400000">
                <a:off x="1229145" y="2808999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4" name="圆角矩形 23"/>
                <p:cNvGrpSpPr>
                  <a:grpSpLocks/>
                </p:cNvGrpSpPr>
                <p:nvPr/>
              </p:nvGrpSpPr>
              <p:grpSpPr bwMode="auto">
                <a:xfrm rot="5400000">
                  <a:off x="1955196" y="956830"/>
                  <a:ext cx="591960" cy="122280"/>
                  <a:chOff x="688848" y="2316480"/>
                  <a:chExt cx="560832" cy="115824"/>
                </a:xfrm>
              </p:grpSpPr>
              <p:pic>
                <p:nvPicPr>
                  <p:cNvPr id="950395" name="圆角矩形 23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31648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96" name="Text Box 124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6" y="214240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5" name="圆角矩形 24"/>
                <p:cNvGrpSpPr>
                  <a:grpSpLocks/>
                </p:cNvGrpSpPr>
                <p:nvPr/>
              </p:nvGrpSpPr>
              <p:grpSpPr bwMode="auto">
                <a:xfrm rot="5400000">
                  <a:off x="2025990" y="956830"/>
                  <a:ext cx="591960" cy="122280"/>
                  <a:chOff x="688848" y="2249424"/>
                  <a:chExt cx="560832" cy="115824"/>
                </a:xfrm>
              </p:grpSpPr>
              <p:pic>
                <p:nvPicPr>
                  <p:cNvPr id="950398" name="圆角矩形 24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2249424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399" name="Text Box 127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207709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400" name="组合 14"/>
              <p:cNvGrpSpPr>
                <a:grpSpLocks/>
              </p:cNvGrpSpPr>
              <p:nvPr/>
            </p:nvGrpSpPr>
            <p:grpSpPr bwMode="auto">
              <a:xfrm rot="-5400000">
                <a:off x="1229146" y="2350946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2" name="圆角矩形 21"/>
                <p:cNvGrpSpPr>
                  <a:grpSpLocks/>
                </p:cNvGrpSpPr>
                <p:nvPr/>
              </p:nvGrpSpPr>
              <p:grpSpPr bwMode="auto">
                <a:xfrm rot="5400000">
                  <a:off x="1959432" y="956829"/>
                  <a:ext cx="591960" cy="122280"/>
                  <a:chOff x="688848" y="1969008"/>
                  <a:chExt cx="560832" cy="115824"/>
                </a:xfrm>
              </p:grpSpPr>
              <p:pic>
                <p:nvPicPr>
                  <p:cNvPr id="950402" name="圆角矩形 21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969008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03" name="Text Box 131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179894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23" name="圆角矩形 22"/>
                <p:cNvGrpSpPr>
                  <a:grpSpLocks/>
                </p:cNvGrpSpPr>
                <p:nvPr/>
              </p:nvGrpSpPr>
              <p:grpSpPr bwMode="auto">
                <a:xfrm rot="5400000">
                  <a:off x="2030226" y="956829"/>
                  <a:ext cx="591960" cy="122280"/>
                  <a:chOff x="688848" y="1901952"/>
                  <a:chExt cx="560832" cy="115824"/>
                </a:xfrm>
              </p:grpSpPr>
              <p:pic>
                <p:nvPicPr>
                  <p:cNvPr id="950405" name="圆角矩形 22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90195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06" name="Text Box 134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173363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407" name="组合 15"/>
              <p:cNvGrpSpPr>
                <a:grpSpLocks/>
              </p:cNvGrpSpPr>
              <p:nvPr/>
            </p:nvGrpSpPr>
            <p:grpSpPr bwMode="auto">
              <a:xfrm rot="-5400000">
                <a:off x="1229146" y="1892893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20" name="圆角矩形 19"/>
                <p:cNvGrpSpPr>
                  <a:grpSpLocks/>
                </p:cNvGrpSpPr>
                <p:nvPr/>
              </p:nvGrpSpPr>
              <p:grpSpPr bwMode="auto">
                <a:xfrm rot="5400000">
                  <a:off x="1957232" y="956829"/>
                  <a:ext cx="591960" cy="122280"/>
                  <a:chOff x="688848" y="1627632"/>
                  <a:chExt cx="560832" cy="115824"/>
                </a:xfrm>
              </p:grpSpPr>
              <p:pic>
                <p:nvPicPr>
                  <p:cNvPr id="950409" name="圆角矩形 19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627632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10" name="Text Box 138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145548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1" name="圆角矩形 20"/>
                <p:cNvGrpSpPr>
                  <a:grpSpLocks/>
                </p:cNvGrpSpPr>
                <p:nvPr/>
              </p:nvGrpSpPr>
              <p:grpSpPr bwMode="auto">
                <a:xfrm rot="5400000">
                  <a:off x="2028026" y="956829"/>
                  <a:ext cx="591960" cy="122280"/>
                  <a:chOff x="688848" y="1560576"/>
                  <a:chExt cx="560832" cy="115824"/>
                </a:xfrm>
              </p:grpSpPr>
              <p:pic>
                <p:nvPicPr>
                  <p:cNvPr id="950412" name="圆角矩形 20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56057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13" name="Text Box 141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139017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  <p:grpSp>
            <p:nvGrpSpPr>
              <p:cNvPr id="950414" name="组合 16"/>
              <p:cNvGrpSpPr>
                <a:grpSpLocks/>
              </p:cNvGrpSpPr>
              <p:nvPr/>
            </p:nvGrpSpPr>
            <p:grpSpPr bwMode="auto">
              <a:xfrm rot="-5400000">
                <a:off x="1229146" y="1434840"/>
                <a:ext cx="119575" cy="612586"/>
                <a:chOff x="2244455" y="772894"/>
                <a:chExt cx="94658" cy="485003"/>
              </a:xfrm>
            </p:grpSpPr>
            <p:grpSp>
              <p:nvGrpSpPr>
                <p:cNvPr id="18" name="圆角矩形 17"/>
                <p:cNvGrpSpPr>
                  <a:grpSpLocks/>
                </p:cNvGrpSpPr>
                <p:nvPr/>
              </p:nvGrpSpPr>
              <p:grpSpPr bwMode="auto">
                <a:xfrm rot="5400000">
                  <a:off x="1955032" y="956829"/>
                  <a:ext cx="591960" cy="122280"/>
                  <a:chOff x="688848" y="1286256"/>
                  <a:chExt cx="560832" cy="115824"/>
                </a:xfrm>
              </p:grpSpPr>
              <p:pic>
                <p:nvPicPr>
                  <p:cNvPr id="950416" name="圆角矩形 17"/>
                  <p:cNvPicPr>
                    <a:picLocks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286256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17" name="Text Box 145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7" y="1112021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  <p:grpSp>
              <p:nvGrpSpPr>
                <p:cNvPr id="19" name="圆角矩形 18"/>
                <p:cNvGrpSpPr>
                  <a:grpSpLocks/>
                </p:cNvGrpSpPr>
                <p:nvPr/>
              </p:nvGrpSpPr>
              <p:grpSpPr bwMode="auto">
                <a:xfrm rot="5400000">
                  <a:off x="2025825" y="956829"/>
                  <a:ext cx="591960" cy="122280"/>
                  <a:chOff x="688848" y="1219200"/>
                  <a:chExt cx="560832" cy="115824"/>
                </a:xfrm>
              </p:grpSpPr>
              <p:pic>
                <p:nvPicPr>
                  <p:cNvPr id="950419" name="圆角矩形 18"/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8848" y="1219200"/>
                    <a:ext cx="560832" cy="11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50420" name="Text Box 148"/>
                  <p:cNvSpPr txBox="1">
                    <a:spLocks noChangeArrowheads="1"/>
                  </p:cNvSpPr>
                  <p:nvPr/>
                </p:nvSpPr>
                <p:spPr bwMode="auto">
                  <a:xfrm rot="16200000">
                    <a:off x="958218" y="1046710"/>
                    <a:ext cx="17217" cy="4523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lIns="122822" tIns="61411" rIns="122822" bIns="61411" anchor="ctr"/>
                  <a:lstStyle>
                    <a:lvl1pPr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1pPr>
                    <a:lvl2pPr marL="998538" indent="-3841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2pPr>
                    <a:lvl3pPr marL="1535113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3pPr>
                    <a:lvl4pPr marL="2149475" indent="-306388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4pPr>
                    <a:lvl5pPr marL="2763838" indent="-307975" defTabSz="920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5pPr>
                    <a:lvl6pPr marL="32210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6pPr>
                    <a:lvl7pPr marL="36782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7pPr>
                    <a:lvl8pPr marL="41354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8pPr>
                    <a:lvl9pPr marL="4592638" indent="-307975" defTabSz="92075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 sz="1300">
                      <a:solidFill>
                        <a:srgbClr val="FFFFFF"/>
                      </a:solidFill>
                      <a:latin typeface="Calibr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179" name="文本框 71"/>
          <p:cNvSpPr txBox="1">
            <a:spLocks noChangeArrowheads="1"/>
          </p:cNvSpPr>
          <p:nvPr/>
        </p:nvSpPr>
        <p:spPr bwMode="auto">
          <a:xfrm>
            <a:off x="954054" y="1053530"/>
            <a:ext cx="1090288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-285750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dirty="0"/>
              <a:t>友元可以访问与其有好友关系的类中</a:t>
            </a:r>
            <a:r>
              <a:rPr lang="zh-CN" altLang="en-US" dirty="0" smtClean="0"/>
              <a:t>的成员</a:t>
            </a:r>
            <a:r>
              <a:rPr lang="zh-CN" altLang="en-US" dirty="0"/>
              <a:t>。友元包括友元函数和友元类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indent="-285750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kern="0" dirty="0"/>
              <a:t>友元提供了</a:t>
            </a:r>
            <a:r>
              <a:rPr lang="zh-CN" altLang="en-US" kern="0" dirty="0">
                <a:solidFill>
                  <a:srgbClr val="FF0000"/>
                </a:solidFill>
              </a:rPr>
              <a:t>不同类的成员函数之间</a:t>
            </a:r>
            <a:r>
              <a:rPr lang="zh-CN" altLang="en-US" kern="0" dirty="0"/>
              <a:t>、类的</a:t>
            </a:r>
            <a:r>
              <a:rPr lang="zh-CN" altLang="en-US" kern="0" dirty="0">
                <a:solidFill>
                  <a:srgbClr val="FF0000"/>
                </a:solidFill>
              </a:rPr>
              <a:t>成员函数与一般函数之间</a:t>
            </a:r>
            <a:r>
              <a:rPr lang="zh-CN" altLang="en-US" kern="0" dirty="0"/>
              <a:t>进行数据共享的机制</a:t>
            </a:r>
            <a:r>
              <a:rPr lang="zh-CN" altLang="en-US" kern="0" dirty="0" smtClean="0"/>
              <a:t>。</a:t>
            </a:r>
            <a:endParaRPr lang="zh-CN" altLang="en-US" dirty="0"/>
          </a:p>
          <a:p>
            <a:pPr indent="-285750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chemeClr val="bg2"/>
                </a:solidFill>
              </a:rPr>
              <a:t>友</a:t>
            </a:r>
            <a:r>
              <a:rPr lang="zh-CN" altLang="en-US" b="1" dirty="0">
                <a:solidFill>
                  <a:schemeClr val="bg2"/>
                </a:solidFill>
              </a:rPr>
              <a:t>元函数</a:t>
            </a:r>
            <a:r>
              <a:rPr lang="zh-CN" altLang="en-US" dirty="0"/>
              <a:t>不是当前类的成员函数，而是独立于当前类的外部函数，但它可以访问该类的所有对象的成员，包括私有、保护和公有成员。</a:t>
            </a:r>
          </a:p>
          <a:p>
            <a:pPr indent="-285750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dirty="0"/>
              <a:t>友元函数的声明</a:t>
            </a:r>
            <a:r>
              <a:rPr lang="zh-CN" altLang="en-US" dirty="0" smtClean="0"/>
              <a:t>：</a:t>
            </a:r>
          </a:p>
          <a:p>
            <a:pPr marL="0" lvl="1" indent="-342900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2"/>
                </a:solidFill>
              </a:rPr>
              <a:t>位置</a:t>
            </a:r>
            <a:r>
              <a:rPr lang="zh-CN" altLang="en-US" dirty="0"/>
              <a:t>：当前类体中</a:t>
            </a:r>
            <a:r>
              <a:rPr lang="en-US" altLang="zh-CN" dirty="0"/>
              <a:t>.</a:t>
            </a:r>
          </a:p>
          <a:p>
            <a:pPr marL="0" lvl="1" indent="-342900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chemeClr val="bg2"/>
                </a:solidFill>
              </a:rPr>
              <a:t>格式</a:t>
            </a:r>
            <a:r>
              <a:rPr lang="zh-CN" altLang="en-US" b="1" dirty="0"/>
              <a:t>：</a:t>
            </a:r>
            <a:r>
              <a:rPr lang="zh-CN" altLang="en-US" b="1" dirty="0">
                <a:solidFill>
                  <a:srgbClr val="FF33CC"/>
                </a:solidFill>
              </a:rPr>
              <a:t>函数名前加</a:t>
            </a:r>
            <a:r>
              <a:rPr lang="en-US" altLang="zh-CN" b="1" dirty="0">
                <a:solidFill>
                  <a:srgbClr val="FF33CC"/>
                </a:solidFill>
              </a:rPr>
              <a:t>friend</a:t>
            </a:r>
          </a:p>
          <a:p>
            <a:pPr indent="-285750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dirty="0"/>
              <a:t>友元函数的定义：</a:t>
            </a:r>
          </a:p>
          <a:p>
            <a:pPr marL="0" lvl="1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2"/>
                </a:solidFill>
              </a:rPr>
              <a:t>类体外</a:t>
            </a:r>
            <a:r>
              <a:rPr lang="zh-CN" altLang="en-US" dirty="0"/>
              <a:t>：同一般函数（函数名前不能</a:t>
            </a:r>
            <a:r>
              <a:rPr lang="zh-CN" altLang="en-US" dirty="0" smtClean="0"/>
              <a:t>加</a:t>
            </a:r>
            <a:r>
              <a:rPr lang="zh-CN" altLang="en-US" b="1" dirty="0" smtClean="0">
                <a:solidFill>
                  <a:schemeClr val="bg2"/>
                </a:solidFill>
              </a:rPr>
              <a:t>类</a:t>
            </a:r>
            <a:r>
              <a:rPr lang="zh-CN" altLang="en-US" b="1" dirty="0">
                <a:solidFill>
                  <a:schemeClr val="bg2"/>
                </a:solidFill>
              </a:rPr>
              <a:t>名</a:t>
            </a:r>
            <a:r>
              <a:rPr lang="en-US" altLang="zh-CN" b="1" dirty="0">
                <a:solidFill>
                  <a:schemeClr val="bg2"/>
                </a:solidFill>
              </a:rPr>
              <a:t>::</a:t>
            </a:r>
            <a:r>
              <a:rPr lang="zh-CN" altLang="en-US" dirty="0"/>
              <a:t>）</a:t>
            </a:r>
          </a:p>
          <a:p>
            <a:pPr marL="0" lvl="1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bg2"/>
                </a:solidFill>
              </a:rPr>
              <a:t>类体内</a:t>
            </a:r>
            <a:r>
              <a:rPr lang="zh-CN" altLang="en-US" dirty="0"/>
              <a:t>：函数名前加</a:t>
            </a:r>
            <a:r>
              <a:rPr lang="en-US" altLang="zh-CN" dirty="0">
                <a:solidFill>
                  <a:schemeClr val="bg2"/>
                </a:solidFill>
              </a:rPr>
              <a:t>friend</a:t>
            </a:r>
          </a:p>
          <a:p>
            <a:pPr marL="342900" indent="-342900" eaLnBrk="1" hangingPunct="1">
              <a:spcBef>
                <a:spcPts val="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6600"/>
                </a:solidFill>
              </a:rPr>
              <a:t>友元函数没有</a:t>
            </a:r>
            <a:r>
              <a:rPr lang="en-US" altLang="zh-CN" b="1" dirty="0">
                <a:solidFill>
                  <a:srgbClr val="006600"/>
                </a:solidFill>
              </a:rPr>
              <a:t>this</a:t>
            </a:r>
            <a:r>
              <a:rPr lang="zh-CN" altLang="en-US" b="1" dirty="0">
                <a:solidFill>
                  <a:srgbClr val="006600"/>
                </a:solidFill>
              </a:rPr>
              <a:t>指针，它是通过入口参数（该类对象）来访问对象的成员的</a:t>
            </a:r>
            <a:r>
              <a:rPr lang="zh-CN" altLang="en-US" dirty="0">
                <a:solidFill>
                  <a:srgbClr val="336600"/>
                </a:solidFill>
              </a:rPr>
              <a:t>。</a:t>
            </a:r>
          </a:p>
          <a:p>
            <a:pPr indent="-457200"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kern="0" dirty="0" smtClean="0"/>
              <a:t>友</a:t>
            </a:r>
            <a:r>
              <a:rPr lang="zh-CN" altLang="en-US" kern="0" dirty="0"/>
              <a:t>元既可以是不属于任何类的</a:t>
            </a:r>
            <a:r>
              <a:rPr lang="zh-CN" altLang="en-US" b="1" kern="0" dirty="0">
                <a:solidFill>
                  <a:schemeClr val="bg2"/>
                </a:solidFill>
              </a:rPr>
              <a:t>一般函数</a:t>
            </a:r>
            <a:r>
              <a:rPr lang="en-US" altLang="zh-CN" kern="0" dirty="0"/>
              <a:t>,</a:t>
            </a:r>
            <a:r>
              <a:rPr lang="zh-CN" altLang="en-US" kern="0" dirty="0"/>
              <a:t>也可以是另一个类的</a:t>
            </a:r>
            <a:r>
              <a:rPr lang="zh-CN" altLang="en-US" b="1" kern="0" dirty="0">
                <a:solidFill>
                  <a:schemeClr val="bg2"/>
                </a:solidFill>
              </a:rPr>
              <a:t>成员函数</a:t>
            </a:r>
            <a:r>
              <a:rPr lang="en-US" altLang="zh-CN" kern="0" dirty="0"/>
              <a:t>,</a:t>
            </a:r>
            <a:r>
              <a:rPr lang="zh-CN" altLang="en-US" kern="0" dirty="0"/>
              <a:t>还可以是整个的</a:t>
            </a:r>
            <a:r>
              <a:rPr lang="zh-CN" altLang="en-US" b="1" kern="0" dirty="0">
                <a:solidFill>
                  <a:schemeClr val="bg2"/>
                </a:solidFill>
              </a:rPr>
              <a:t>类</a:t>
            </a:r>
            <a:r>
              <a:rPr lang="zh-CN" altLang="en-US" kern="0" dirty="0"/>
              <a:t>。</a:t>
            </a:r>
            <a:endParaRPr kumimoji="1"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0" name="矩形 1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" y="-26590"/>
            <a:ext cx="5330368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组合 140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142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4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4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46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7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4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8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2522897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86216" y="692614"/>
            <a:ext cx="11717615" cy="5977540"/>
          </a:xfrm>
          <a:noFill/>
        </p:spPr>
        <p:txBody>
          <a:bodyPr/>
          <a:lstStyle/>
          <a:p>
            <a:pPr indent="-6351" algn="l"/>
            <a:r>
              <a:rPr lang="zh-CN" altLang="en-US" sz="2400" b="0" dirty="0" smtClean="0">
                <a:solidFill>
                  <a:srgbClr val="0000FA"/>
                </a:solidFill>
              </a:rPr>
              <a:t>1）常数据成员</a:t>
            </a:r>
            <a:r>
              <a:rPr lang="zh-CN" altLang="en-US" sz="2400" b="0" dirty="0" smtClean="0">
                <a:solidFill>
                  <a:srgbClr val="800000"/>
                </a:solidFill>
              </a:rPr>
              <a:t>  </a:t>
            </a:r>
          </a:p>
          <a:p>
            <a:pPr indent="-6351" algn="l"/>
            <a:r>
              <a:rPr lang="zh-CN" altLang="en-US" sz="2400" dirty="0"/>
              <a:t>用 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</a:t>
            </a:r>
            <a:r>
              <a:rPr lang="zh-CN" altLang="en-US" sz="2400" dirty="0"/>
              <a:t>声明的常数据成员，其值是不能改变的。只能通过构造函数的</a:t>
            </a:r>
            <a:r>
              <a:rPr lang="zh-CN" altLang="en-US" sz="2400" dirty="0">
                <a:solidFill>
                  <a:srgbClr val="0000FA"/>
                </a:solidFill>
              </a:rPr>
              <a:t>参数初始化表对常数据成员进行初始化</a:t>
            </a:r>
            <a:r>
              <a:rPr lang="zh-CN" altLang="en-US" sz="2400" dirty="0"/>
              <a:t>。</a:t>
            </a:r>
          </a:p>
          <a:p>
            <a:pPr indent="-6351" algn="l">
              <a:spcBef>
                <a:spcPct val="0"/>
              </a:spcBef>
            </a:pPr>
            <a:r>
              <a:rPr lang="en-US" altLang="zh-CN" sz="2400" dirty="0"/>
              <a:t>class Time</a:t>
            </a:r>
          </a:p>
          <a:p>
            <a:pPr indent="-6351" algn="l">
              <a:spcBef>
                <a:spcPct val="0"/>
              </a:spcBef>
            </a:pPr>
            <a:r>
              <a:rPr lang="en-US" altLang="zh-CN" sz="2400" dirty="0"/>
              <a:t>{</a:t>
            </a:r>
          </a:p>
          <a:p>
            <a:pPr indent="-6351" algn="l">
              <a:spcBef>
                <a:spcPct val="0"/>
              </a:spcBef>
            </a:pPr>
            <a:r>
              <a:rPr lang="en-US" altLang="zh-CN" sz="2400" dirty="0"/>
              <a:t>    </a:t>
            </a:r>
            <a:r>
              <a:rPr lang="en-US" altLang="zh-CN" sz="2400" dirty="0" err="1">
                <a:solidFill>
                  <a:srgbClr val="0000FA"/>
                </a:solidFill>
              </a:rPr>
              <a:t>const</a:t>
            </a:r>
            <a:r>
              <a:rPr lang="en-US" altLang="zh-CN" sz="2400" dirty="0">
                <a:solidFill>
                  <a:srgbClr val="0000FA"/>
                </a:solidFill>
              </a:rPr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hour;               // </a:t>
            </a:r>
            <a:r>
              <a:rPr lang="zh-CN" altLang="en-US" sz="2400" dirty="0"/>
              <a:t>声明</a:t>
            </a:r>
            <a:r>
              <a:rPr lang="en-US" altLang="zh-CN" sz="2400" dirty="0"/>
              <a:t>hour</a:t>
            </a:r>
            <a:r>
              <a:rPr lang="zh-CN" altLang="en-US" sz="2400" dirty="0"/>
              <a:t>为常数据成员</a:t>
            </a:r>
          </a:p>
          <a:p>
            <a:pPr indent="-6351" algn="l">
              <a:spcBef>
                <a:spcPct val="0"/>
              </a:spcBef>
            </a:pP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0000FA"/>
                </a:solidFill>
              </a:rPr>
              <a:t>Time(</a:t>
            </a:r>
            <a:r>
              <a:rPr lang="en-US" altLang="zh-CN" sz="2400" dirty="0" err="1">
                <a:solidFill>
                  <a:srgbClr val="0000FA"/>
                </a:solidFill>
              </a:rPr>
              <a:t>int</a:t>
            </a:r>
            <a:r>
              <a:rPr lang="en-US" altLang="zh-CN" sz="2400" dirty="0">
                <a:solidFill>
                  <a:srgbClr val="0000FA"/>
                </a:solidFill>
              </a:rPr>
              <a:t> h):hour(h){}</a:t>
            </a:r>
            <a:r>
              <a:rPr lang="en-US" altLang="zh-CN" sz="2400" dirty="0"/>
              <a:t>   // </a:t>
            </a:r>
            <a:r>
              <a:rPr lang="zh-CN" altLang="en-US" sz="2400" dirty="0"/>
              <a:t>通过参数初始化表对常数据成员</a:t>
            </a:r>
            <a:r>
              <a:rPr lang="en-US" altLang="zh-CN" sz="2400" dirty="0"/>
              <a:t>hour</a:t>
            </a:r>
            <a:r>
              <a:rPr lang="zh-CN" altLang="en-US" sz="2400" dirty="0"/>
              <a:t>初始化</a:t>
            </a:r>
          </a:p>
          <a:p>
            <a:pPr indent="-6351" algn="l">
              <a:spcBef>
                <a:spcPct val="0"/>
              </a:spcBef>
            </a:pPr>
            <a:r>
              <a:rPr lang="zh-CN" altLang="en-US" sz="2400" dirty="0"/>
              <a:t>};</a:t>
            </a:r>
          </a:p>
          <a:p>
            <a:pPr indent="-6351" algn="l">
              <a:spcBef>
                <a:spcPct val="0"/>
              </a:spcBef>
            </a:pPr>
            <a:endParaRPr lang="en-US" altLang="zh-CN" sz="2400" dirty="0"/>
          </a:p>
          <a:p>
            <a:pPr indent="-6351" algn="l">
              <a:spcBef>
                <a:spcPct val="0"/>
              </a:spcBef>
            </a:pPr>
            <a:r>
              <a:rPr lang="en-US" altLang="zh-CN" sz="2400" dirty="0"/>
              <a:t>class Time</a:t>
            </a:r>
          </a:p>
          <a:p>
            <a:pPr indent="-6351" algn="l">
              <a:spcBef>
                <a:spcPct val="0"/>
              </a:spcBef>
            </a:pPr>
            <a:r>
              <a:rPr lang="en-US" altLang="zh-CN" sz="2400" dirty="0"/>
              <a:t>{</a:t>
            </a:r>
          </a:p>
          <a:p>
            <a:pPr indent="-6351" algn="l">
              <a:spcBef>
                <a:spcPct val="0"/>
              </a:spcBef>
            </a:pPr>
            <a:r>
              <a:rPr lang="en-US" altLang="zh-CN" sz="2400" dirty="0"/>
              <a:t>    </a:t>
            </a:r>
            <a:r>
              <a:rPr lang="en-US" altLang="zh-CN" sz="2400" dirty="0" err="1">
                <a:solidFill>
                  <a:srgbClr val="0000FA"/>
                </a:solidFill>
              </a:rPr>
              <a:t>const</a:t>
            </a:r>
            <a:r>
              <a:rPr lang="en-US" altLang="zh-CN" sz="2400" dirty="0">
                <a:solidFill>
                  <a:srgbClr val="0000FA"/>
                </a:solidFill>
              </a:rPr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hour;               // </a:t>
            </a:r>
            <a:r>
              <a:rPr lang="zh-CN" altLang="en-US" sz="2400" dirty="0"/>
              <a:t>声明</a:t>
            </a:r>
            <a:r>
              <a:rPr lang="en-US" altLang="zh-CN" sz="2400" dirty="0"/>
              <a:t>hour</a:t>
            </a:r>
            <a:r>
              <a:rPr lang="zh-CN" altLang="en-US" sz="2400" dirty="0"/>
              <a:t>为常数据成员</a:t>
            </a:r>
          </a:p>
          <a:p>
            <a:pPr indent="-6351" algn="l">
              <a:spcBef>
                <a:spcPct val="0"/>
              </a:spcBef>
            </a:pPr>
            <a:r>
              <a:rPr lang="en-US" altLang="zh-CN" sz="2400" dirty="0"/>
              <a:t>    Time(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h</a:t>
            </a:r>
            <a:r>
              <a:rPr lang="en-US" altLang="zh-CN" sz="2400" dirty="0" smtClean="0"/>
              <a:t>)  </a:t>
            </a:r>
            <a:r>
              <a:rPr lang="en-US" altLang="zh-CN" sz="2400" dirty="0"/>
              <a:t>{</a:t>
            </a:r>
          </a:p>
          <a:p>
            <a:pPr indent="-6351" algn="l">
              <a:spcBef>
                <a:spcPct val="0"/>
              </a:spcBef>
            </a:pPr>
            <a:r>
              <a:rPr lang="en-US" altLang="zh-CN" sz="2400" dirty="0">
                <a:solidFill>
                  <a:srgbClr val="0000FA"/>
                </a:solidFill>
              </a:rPr>
              <a:t>        hour = h;  </a:t>
            </a:r>
            <a:r>
              <a:rPr lang="en-US" altLang="zh-CN" sz="2400" dirty="0" smtClean="0">
                <a:solidFill>
                  <a:srgbClr val="0000FA"/>
                </a:solidFill>
              </a:rPr>
              <a:t>    // </a:t>
            </a:r>
            <a:r>
              <a:rPr lang="zh-CN" altLang="en-US" sz="2400" dirty="0">
                <a:solidFill>
                  <a:srgbClr val="0000FA"/>
                </a:solidFill>
              </a:rPr>
              <a:t>错误</a:t>
            </a:r>
          </a:p>
          <a:p>
            <a:pPr indent="-6351" algn="l">
              <a:spcBef>
                <a:spcPct val="0"/>
              </a:spcBef>
            </a:pPr>
            <a:r>
              <a:rPr lang="en-US" altLang="zh-CN" sz="2400" dirty="0"/>
              <a:t>    }</a:t>
            </a:r>
          </a:p>
          <a:p>
            <a:pPr indent="-6351" algn="l">
              <a:spcBef>
                <a:spcPct val="0"/>
              </a:spcBef>
            </a:pPr>
            <a:r>
              <a:rPr lang="zh-CN" altLang="en-US" sz="2400" dirty="0"/>
              <a:t>};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常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598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722177" y="1125538"/>
            <a:ext cx="11065630" cy="5400598"/>
          </a:xfrm>
          <a:noFill/>
        </p:spPr>
        <p:txBody>
          <a:bodyPr/>
          <a:lstStyle/>
          <a:p>
            <a:pPr marL="336549" indent="-342900" algn="l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成员</a:t>
            </a:r>
            <a:r>
              <a:rPr lang="zh-CN" altLang="en-US" sz="2400" dirty="0"/>
              <a:t>函数声明中包含</a:t>
            </a:r>
            <a:r>
              <a:rPr lang="en-US" altLang="zh-CN" sz="2400" dirty="0" err="1"/>
              <a:t>const</a:t>
            </a:r>
            <a:r>
              <a:rPr lang="zh-CN" altLang="en-US" sz="2400" dirty="0" smtClean="0"/>
              <a:t>时称为</a:t>
            </a:r>
            <a:r>
              <a:rPr lang="zh-CN" altLang="en-US" sz="2400" dirty="0" smtClean="0">
                <a:solidFill>
                  <a:srgbClr val="FF0000"/>
                </a:solidFill>
              </a:rPr>
              <a:t>常</a:t>
            </a:r>
            <a:r>
              <a:rPr lang="zh-CN" altLang="en-US" sz="2400" dirty="0">
                <a:solidFill>
                  <a:srgbClr val="FF0000"/>
                </a:solidFill>
              </a:rPr>
              <a:t>成员函数</a:t>
            </a:r>
            <a:r>
              <a:rPr lang="zh-CN" altLang="en-US" sz="2400" dirty="0"/>
              <a:t>。此时，该函数只能引用本类中的数据成员，而不能修改它们（注意：可以改</a:t>
            </a:r>
            <a:r>
              <a:rPr lang="en-US" altLang="zh-CN" sz="2400" dirty="0"/>
              <a:t>mutable</a:t>
            </a:r>
            <a:r>
              <a:rPr lang="zh-CN" altLang="en-US" sz="2400" dirty="0"/>
              <a:t>成员），即成员数据不能作为语句的左值。</a:t>
            </a:r>
          </a:p>
          <a:p>
            <a:pPr indent="-6351" algn="l"/>
            <a:endParaRPr lang="zh-CN" altLang="en-US" sz="2400" dirty="0"/>
          </a:p>
          <a:p>
            <a:pPr indent="-6351" algn="l"/>
            <a:r>
              <a:rPr lang="en-US" altLang="zh-CN" sz="2400" dirty="0"/>
              <a:t>void </a:t>
            </a:r>
            <a:r>
              <a:rPr lang="en-US" altLang="zh-CN" sz="2400" dirty="0" err="1"/>
              <a:t>show_Time</a:t>
            </a:r>
            <a:r>
              <a:rPr lang="en-US" altLang="zh-CN" sz="2400" dirty="0"/>
              <a:t>( ) </a:t>
            </a:r>
            <a:r>
              <a:rPr lang="en-US" altLang="zh-CN" sz="2400" dirty="0" err="1">
                <a:solidFill>
                  <a:srgbClr val="0000FA"/>
                </a:solidFill>
              </a:rPr>
              <a:t>const</a:t>
            </a:r>
            <a:r>
              <a:rPr lang="en-US" altLang="zh-CN" sz="2400" dirty="0"/>
              <a:t>;   </a:t>
            </a:r>
            <a:r>
              <a:rPr lang="en-US" altLang="zh-CN" sz="2400" dirty="0" smtClean="0"/>
              <a:t>		// </a:t>
            </a:r>
            <a:r>
              <a:rPr lang="zh-CN" altLang="en-US" sz="2400" dirty="0"/>
              <a:t>注意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的位置在函数名和括号之后</a:t>
            </a:r>
          </a:p>
          <a:p>
            <a:pPr indent="-6351" algn="l"/>
            <a:r>
              <a:rPr lang="en-US" altLang="zh-CN" sz="2400" dirty="0"/>
              <a:t>void Time::</a:t>
            </a:r>
            <a:r>
              <a:rPr lang="en-US" altLang="zh-CN" sz="2400" dirty="0" err="1"/>
              <a:t>show_Time</a:t>
            </a:r>
            <a:r>
              <a:rPr lang="en-US" altLang="zh-CN" sz="2400" dirty="0"/>
              <a:t> </a:t>
            </a:r>
            <a:r>
              <a:rPr lang="en-US" altLang="zh-CN" sz="2400" dirty="0" err="1">
                <a:solidFill>
                  <a:srgbClr val="0000FA"/>
                </a:solidFill>
              </a:rPr>
              <a:t>const</a:t>
            </a:r>
            <a:endParaRPr lang="en-US" altLang="zh-CN" sz="2400" dirty="0">
              <a:solidFill>
                <a:srgbClr val="0000FA"/>
              </a:solidFill>
            </a:endParaRPr>
          </a:p>
          <a:p>
            <a:pPr indent="-6351" algn="l"/>
            <a:r>
              <a:rPr lang="en-US" altLang="zh-CN" sz="2400" dirty="0"/>
              <a:t>{</a:t>
            </a:r>
          </a:p>
          <a:p>
            <a:pPr indent="-6351" algn="l"/>
            <a:r>
              <a:rPr lang="en-US" altLang="zh-CN" sz="2400" dirty="0"/>
              <a:t>    </a:t>
            </a:r>
            <a:r>
              <a:rPr lang="en-US" altLang="zh-CN" sz="2400" dirty="0" err="1"/>
              <a:t>cout</a:t>
            </a:r>
            <a:r>
              <a:rPr lang="en-US" altLang="zh-CN" sz="2400" dirty="0"/>
              <a:t> &lt;&lt; hour &lt;&lt; minute &lt;&lt; sec &lt;&lt; </a:t>
            </a:r>
            <a:r>
              <a:rPr lang="en-US" altLang="zh-CN" sz="2400" dirty="0" err="1"/>
              <a:t>endl</a:t>
            </a:r>
            <a:r>
              <a:rPr lang="en-US" altLang="zh-CN" sz="2400" dirty="0"/>
              <a:t>;</a:t>
            </a:r>
          </a:p>
          <a:p>
            <a:pPr indent="-6351" algn="l"/>
            <a:r>
              <a:rPr lang="en-US" altLang="zh-CN" sz="2400" dirty="0"/>
              <a:t>}</a:t>
            </a:r>
          </a:p>
          <a:p>
            <a:pPr indent="-6351" algn="l"/>
            <a:r>
              <a:rPr lang="zh-CN" altLang="en-US" sz="2400" dirty="0"/>
              <a:t>注意：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是函数类型的一部分，在声明函数和定义函数时都要有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关键字，在调用时不必加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。</a:t>
            </a:r>
            <a:endParaRPr lang="zh-CN" altLang="en-US" sz="2400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常成员函数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117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26"/>
          <p:cNvSpPr>
            <a:spLocks noChangeArrowheads="1"/>
          </p:cNvSpPr>
          <p:nvPr/>
        </p:nvSpPr>
        <p:spPr bwMode="auto">
          <a:xfrm>
            <a:off x="1562672" y="981303"/>
            <a:ext cx="8785638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19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800" dirty="0"/>
              <a:t>#include&lt;</a:t>
            </a:r>
            <a:r>
              <a:rPr kumimoji="1" lang="en-US" altLang="zh-CN" sz="2800" dirty="0" err="1"/>
              <a:t>iostream.h</a:t>
            </a:r>
            <a:r>
              <a:rPr kumimoji="1" lang="en-US" altLang="zh-CN" sz="2800" dirty="0"/>
              <a:t>&gt;</a:t>
            </a:r>
          </a:p>
          <a:p>
            <a:pPr algn="just"/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add(</a:t>
            </a:r>
            <a:r>
              <a:rPr kumimoji="1" lang="en-US" altLang="zh-CN" sz="2800" dirty="0" err="1"/>
              <a:t>const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&amp; </a:t>
            </a:r>
            <a:r>
              <a:rPr kumimoji="1" lang="en-US" altLang="zh-CN" sz="2800" dirty="0" err="1"/>
              <a:t>i,const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&amp; j);</a:t>
            </a:r>
          </a:p>
          <a:p>
            <a:pPr algn="just"/>
            <a:r>
              <a:rPr kumimoji="1" lang="en-US" altLang="zh-CN" sz="2800" dirty="0"/>
              <a:t>void main()</a:t>
            </a:r>
          </a:p>
          <a:p>
            <a:pPr algn="just"/>
            <a:r>
              <a:rPr kumimoji="1" lang="en-US" altLang="zh-CN" sz="2800" dirty="0"/>
              <a:t>{  </a:t>
            </a:r>
            <a:endParaRPr kumimoji="1" lang="en-US" altLang="zh-CN" sz="2800" dirty="0" smtClean="0"/>
          </a:p>
          <a:p>
            <a:pPr algn="just"/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   </a:t>
            </a:r>
            <a:r>
              <a:rPr kumimoji="1" lang="en-US" altLang="zh-CN" sz="2800" dirty="0" err="1" smtClean="0"/>
              <a:t>int</a:t>
            </a:r>
            <a:r>
              <a:rPr kumimoji="1" lang="en-US" altLang="zh-CN" sz="2800" dirty="0" smtClean="0"/>
              <a:t> </a:t>
            </a:r>
            <a:r>
              <a:rPr kumimoji="1" lang="en-US" altLang="zh-CN" sz="2800" dirty="0"/>
              <a:t>a=20;</a:t>
            </a:r>
          </a:p>
          <a:p>
            <a:pPr algn="just"/>
            <a:r>
              <a:rPr kumimoji="1" lang="en-US" altLang="zh-CN" sz="2800" dirty="0"/>
              <a:t>    </a:t>
            </a: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b=30;</a:t>
            </a:r>
          </a:p>
          <a:p>
            <a:pPr algn="just"/>
            <a:r>
              <a:rPr kumimoji="1" lang="en-US" altLang="zh-CN" sz="2800" dirty="0"/>
              <a:t>    </a:t>
            </a:r>
            <a:r>
              <a:rPr kumimoji="1" lang="en-US" altLang="zh-CN" sz="2800" dirty="0" err="1"/>
              <a:t>cout</a:t>
            </a:r>
            <a:r>
              <a:rPr kumimoji="1" lang="en-US" altLang="zh-CN" sz="2800" dirty="0"/>
              <a:t>&lt;&lt;a&lt;&lt;"+"&lt;&lt;b&lt;&lt;"="&lt;&lt;add(</a:t>
            </a:r>
            <a:r>
              <a:rPr kumimoji="1" lang="en-US" altLang="zh-CN" sz="2800" dirty="0" err="1"/>
              <a:t>a,b</a:t>
            </a:r>
            <a:r>
              <a:rPr kumimoji="1" lang="en-US" altLang="zh-CN" sz="2800" dirty="0"/>
              <a:t>)&lt;&lt;</a:t>
            </a:r>
            <a:r>
              <a:rPr kumimoji="1" lang="en-US" altLang="zh-CN" sz="2800" dirty="0" err="1"/>
              <a:t>endl</a:t>
            </a:r>
            <a:r>
              <a:rPr kumimoji="1" lang="en-US" altLang="zh-CN" sz="2800" dirty="0"/>
              <a:t>;</a:t>
            </a:r>
          </a:p>
          <a:p>
            <a:pPr algn="just"/>
            <a:r>
              <a:rPr kumimoji="1" lang="en-US" altLang="zh-CN" sz="2800" dirty="0"/>
              <a:t>}</a:t>
            </a:r>
          </a:p>
          <a:p>
            <a:pPr algn="just"/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 add(</a:t>
            </a:r>
            <a:r>
              <a:rPr kumimoji="1" lang="en-US" altLang="zh-CN" sz="2800" dirty="0" err="1"/>
              <a:t>const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int</a:t>
            </a:r>
            <a:r>
              <a:rPr kumimoji="1" lang="en-US" altLang="zh-CN" sz="2800" dirty="0"/>
              <a:t>&amp; </a:t>
            </a:r>
            <a:r>
              <a:rPr kumimoji="1" lang="en-US" altLang="zh-CN" sz="2800" dirty="0" err="1"/>
              <a:t>i,const</a:t>
            </a:r>
            <a:r>
              <a:rPr kumimoji="1" lang="en-US" altLang="zh-CN" sz="2800" dirty="0"/>
              <a:t>&amp; j)</a:t>
            </a:r>
          </a:p>
          <a:p>
            <a:pPr algn="just"/>
            <a:r>
              <a:rPr kumimoji="1" lang="en-US" altLang="zh-CN" sz="2800" dirty="0"/>
              <a:t>{</a:t>
            </a:r>
          </a:p>
          <a:p>
            <a:pPr algn="just"/>
            <a:r>
              <a:rPr kumimoji="1" lang="en-US" altLang="zh-CN" sz="2800" dirty="0"/>
              <a:t>    return </a:t>
            </a:r>
            <a:r>
              <a:rPr kumimoji="1" lang="en-US" altLang="zh-CN" sz="2800" dirty="0" err="1"/>
              <a:t>i+j</a:t>
            </a:r>
            <a:r>
              <a:rPr kumimoji="1" lang="en-US" altLang="zh-CN" sz="2800" dirty="0"/>
              <a:t>;</a:t>
            </a:r>
          </a:p>
          <a:p>
            <a:pPr algn="just"/>
            <a:r>
              <a:rPr kumimoji="1" lang="en-US" altLang="zh-CN" sz="2800" dirty="0"/>
              <a:t>}</a:t>
            </a:r>
          </a:p>
          <a:p>
            <a:endParaRPr kumimoji="1" lang="en-US" altLang="zh-CN" sz="2000" b="1" dirty="0"/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10 .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常引用作函数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形参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326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337575"/>
              </p:ext>
            </p:extLst>
          </p:nvPr>
        </p:nvGraphicFramePr>
        <p:xfrm>
          <a:off x="2288293" y="1389941"/>
          <a:ext cx="7621764" cy="5208205"/>
        </p:xfrm>
        <a:graphic>
          <a:graphicData uri="http://schemas.openxmlformats.org/drawingml/2006/table">
            <a:tbl>
              <a:tblPr/>
              <a:tblGrid>
                <a:gridCol w="4954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82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class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Time()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{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   hour = 0;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   minute = 0;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void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set_Hour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h)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A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A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{ hour = h;}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void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set_Minute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m) { minute = m;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void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show_Time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()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{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cout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&lt;&lt;hour &lt;&lt;":"&lt;&lt;minute &lt;&lt;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endl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;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private: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A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mutable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hour;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minute;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};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91461" marR="91461"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main()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Time t1;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t1.set_Hour(8);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t1.set_Minute(8);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t1.show_Time();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Time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A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A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t2;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t2.set_Hour(8);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A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t2.set_Minute(8);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t2.show_Time();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 return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}     </a:t>
                      </a:r>
                    </a:p>
                  </a:txBody>
                  <a:tcPr marL="91461" marR="91461" marT="45731" marB="457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11 .</a:t>
            </a:r>
            <a:r>
              <a:rPr lang="en-US" altLang="zh-CN" sz="3200" dirty="0"/>
              <a:t> </a:t>
            </a:r>
            <a:r>
              <a:rPr lang="en-US" altLang="zh-CN" sz="3000" dirty="0" err="1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const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对象及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mutable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成员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51733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02830" y="981522"/>
            <a:ext cx="11873009" cy="5544614"/>
          </a:xfrm>
          <a:noFill/>
        </p:spPr>
        <p:txBody>
          <a:bodyPr/>
          <a:lstStyle/>
          <a:p>
            <a:pPr marL="738244" indent="-457200" algn="l">
              <a:buFont typeface="Wingdings" panose="05000000000000000000" pitchFamily="2" charset="2"/>
              <a:buChar char="l"/>
            </a:pPr>
            <a:r>
              <a:rPr lang="zh-CN" altLang="en-US" sz="2800" dirty="0" smtClean="0"/>
              <a:t>如果</a:t>
            </a:r>
            <a:r>
              <a:rPr lang="zh-CN" altLang="en-US" sz="2800" dirty="0"/>
              <a:t>在一个类中，有些数据成员的值允许改变，另一些数据成员的值不允许改变，则可以将一部分数据成员声明为</a:t>
            </a:r>
            <a:r>
              <a:rPr lang="en-US" altLang="zh-CN" sz="2800" dirty="0" err="1"/>
              <a:t>const</a:t>
            </a:r>
            <a:r>
              <a:rPr lang="en-US" altLang="zh-CN" sz="2800" dirty="0"/>
              <a:t>，</a:t>
            </a:r>
            <a:r>
              <a:rPr lang="zh-CN" altLang="en-US" sz="2800" dirty="0"/>
              <a:t>以保证其值不被改变，可以用非</a:t>
            </a:r>
            <a:r>
              <a:rPr lang="en-US" altLang="zh-CN" sz="2800" dirty="0" err="1"/>
              <a:t>const</a:t>
            </a:r>
            <a:r>
              <a:rPr lang="zh-CN" altLang="en-US" sz="2800" dirty="0"/>
              <a:t>的成员函数引用这些数据成员的值，并修改非</a:t>
            </a:r>
            <a:r>
              <a:rPr lang="en-US" altLang="zh-CN" sz="2800" dirty="0" err="1"/>
              <a:t>const</a:t>
            </a:r>
            <a:r>
              <a:rPr lang="zh-CN" altLang="en-US" sz="2800" dirty="0"/>
              <a:t>数据成员的值。</a:t>
            </a:r>
          </a:p>
          <a:p>
            <a:pPr marL="738244" indent="-457200" algn="l">
              <a:buFont typeface="Wingdings" panose="05000000000000000000" pitchFamily="2" charset="2"/>
              <a:buChar char="l"/>
            </a:pPr>
            <a:r>
              <a:rPr lang="zh-CN" altLang="en-US" sz="2800" dirty="0"/>
              <a:t>如果要求所有的数据成员的值都不允许改变，则可以将所有的数据成员声明为</a:t>
            </a:r>
            <a:r>
              <a:rPr lang="en-US" altLang="zh-CN" sz="2800" dirty="0" err="1"/>
              <a:t>const</a:t>
            </a:r>
            <a:r>
              <a:rPr lang="en-US" altLang="zh-CN" sz="2800" dirty="0"/>
              <a:t>，</a:t>
            </a:r>
            <a:r>
              <a:rPr lang="zh-CN" altLang="en-US" sz="2800" dirty="0"/>
              <a:t>或将对象声明为</a:t>
            </a:r>
            <a:r>
              <a:rPr lang="en-US" altLang="zh-CN" sz="2800" dirty="0" err="1"/>
              <a:t>const</a:t>
            </a:r>
            <a:r>
              <a:rPr lang="en-US" altLang="zh-CN" sz="2800" dirty="0"/>
              <a:t>(</a:t>
            </a:r>
            <a:r>
              <a:rPr lang="zh-CN" altLang="en-US" sz="2800" dirty="0"/>
              <a:t>常对象)，然后用</a:t>
            </a:r>
            <a:r>
              <a:rPr lang="en-US" altLang="zh-CN" sz="2800" dirty="0" err="1"/>
              <a:t>const</a:t>
            </a:r>
            <a:r>
              <a:rPr lang="zh-CN" altLang="en-US" sz="2800" dirty="0"/>
              <a:t>成员函数引用数据成员，这样起到</a:t>
            </a:r>
            <a:r>
              <a:rPr lang="zh-CN" altLang="en-US" sz="2800" dirty="0">
                <a:latin typeface="Arial" panose="020B0604020202020204" pitchFamily="34" charset="0"/>
              </a:rPr>
              <a:t>“</a:t>
            </a:r>
            <a:r>
              <a:rPr lang="zh-CN" altLang="en-US" sz="2800" dirty="0"/>
              <a:t>双保险</a:t>
            </a:r>
            <a:r>
              <a:rPr lang="zh-CN" altLang="en-US" sz="2800" dirty="0">
                <a:latin typeface="Arial" panose="020B0604020202020204" pitchFamily="34" charset="0"/>
              </a:rPr>
              <a:t>”</a:t>
            </a:r>
            <a:r>
              <a:rPr lang="zh-CN" altLang="en-US" sz="2800" dirty="0"/>
              <a:t>的作用，切实保证了数据成员不被修改。</a:t>
            </a:r>
          </a:p>
          <a:p>
            <a:pPr marL="738244" indent="-457200" algn="l">
              <a:buFont typeface="Wingdings" panose="05000000000000000000" pitchFamily="2" charset="2"/>
              <a:buChar char="l"/>
            </a:pPr>
            <a:r>
              <a:rPr lang="zh-CN" altLang="en-US" sz="2800" dirty="0"/>
              <a:t>如果已定义了一个常对象，则只能调用其中的</a:t>
            </a:r>
            <a:r>
              <a:rPr lang="en-US" altLang="zh-CN" sz="2800" dirty="0" err="1"/>
              <a:t>const</a:t>
            </a:r>
            <a:r>
              <a:rPr lang="zh-CN" altLang="en-US" sz="2800" dirty="0"/>
              <a:t>成员函数，而不能调用非</a:t>
            </a:r>
            <a:r>
              <a:rPr lang="en-US" altLang="zh-CN" sz="2800" dirty="0" err="1"/>
              <a:t>const</a:t>
            </a:r>
            <a:r>
              <a:rPr lang="zh-CN" altLang="en-US" sz="2800" dirty="0"/>
              <a:t>成员函数(不论这些函数是否会修改对象中的数据)。如果需要访问对象中的数据成员，可将常对象中所有成员函数都声明为</a:t>
            </a:r>
            <a:r>
              <a:rPr lang="en-US" altLang="zh-CN" sz="2800" dirty="0" err="1"/>
              <a:t>const</a:t>
            </a:r>
            <a:r>
              <a:rPr lang="zh-CN" altLang="en-US" sz="2800" dirty="0"/>
              <a:t>成员函数，但应确保在函数中不修改对象中的数据成员。</a:t>
            </a:r>
            <a:endParaRPr lang="zh-CN" altLang="en-US" sz="2800" b="0" dirty="0" smtClean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 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常成员的使用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38890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058615" y="1067048"/>
            <a:ext cx="10945216" cy="5459088"/>
          </a:xfrm>
          <a:noFill/>
        </p:spPr>
        <p:txBody>
          <a:bodyPr/>
          <a:lstStyle/>
          <a:p>
            <a:pPr marL="814551" indent="-533507" algn="l"/>
            <a:r>
              <a:rPr lang="zh-CN" altLang="en-US" sz="2400" b="0" dirty="0" smtClean="0">
                <a:solidFill>
                  <a:srgbClr val="0000FA"/>
                </a:solidFill>
              </a:rPr>
              <a:t>1）指向常对象的指针变量的一般形式</a:t>
            </a:r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b="0" dirty="0" smtClean="0">
                <a:solidFill>
                  <a:srgbClr val="0000FA"/>
                </a:solidFill>
              </a:rPr>
              <a:t>	</a:t>
            </a:r>
            <a:r>
              <a:rPr lang="en-US" altLang="zh-CN" sz="2400" b="0" dirty="0" err="1" smtClean="0">
                <a:solidFill>
                  <a:srgbClr val="0000FA"/>
                </a:solidFill>
              </a:rPr>
              <a:t>const</a:t>
            </a:r>
            <a:r>
              <a:rPr lang="en-US" altLang="zh-CN" sz="2400" b="0" dirty="0" smtClean="0"/>
              <a:t> </a:t>
            </a:r>
            <a:r>
              <a:rPr lang="zh-CN" altLang="en-US" sz="2400" b="0" dirty="0" smtClean="0">
                <a:solidFill>
                  <a:srgbClr val="FF0000"/>
                </a:solidFill>
              </a:rPr>
              <a:t>类型 *指针变量名</a:t>
            </a:r>
          </a:p>
          <a:p>
            <a:pPr marL="814551" indent="-533507" algn="l">
              <a:spcBef>
                <a:spcPct val="0"/>
              </a:spcBef>
            </a:pPr>
            <a:endParaRPr lang="en-US" altLang="zh-CN" sz="2400" dirty="0"/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b="0" dirty="0" smtClean="0">
                <a:solidFill>
                  <a:srgbClr val="0000FA"/>
                </a:solidFill>
              </a:rPr>
              <a:t>	</a:t>
            </a:r>
            <a:r>
              <a:rPr lang="en-US" altLang="zh-CN" sz="2400" b="0" dirty="0" err="1" smtClean="0">
                <a:solidFill>
                  <a:srgbClr val="0000FA"/>
                </a:solidFill>
              </a:rPr>
              <a:t>const</a:t>
            </a:r>
            <a:r>
              <a:rPr lang="en-US" altLang="zh-CN" sz="2400" b="0" dirty="0" smtClean="0">
                <a:solidFill>
                  <a:srgbClr val="0000FA"/>
                </a:solidFill>
              </a:rPr>
              <a:t> </a:t>
            </a:r>
            <a:r>
              <a:rPr lang="en-US" altLang="zh-CN" sz="2400" dirty="0"/>
              <a:t>char *pc;  </a:t>
            </a:r>
            <a:r>
              <a:rPr lang="en-US" altLang="zh-CN" sz="2400" dirty="0" smtClean="0"/>
              <a:t>	// </a:t>
            </a:r>
            <a:r>
              <a:rPr lang="en-US" altLang="zh-CN" sz="2400" dirty="0"/>
              <a:t>pc </a:t>
            </a:r>
            <a:r>
              <a:rPr lang="zh-CN" altLang="en-US" sz="2400" dirty="0"/>
              <a:t>指向的 </a:t>
            </a:r>
            <a:r>
              <a:rPr lang="en-US" altLang="zh-CN" sz="2400" dirty="0"/>
              <a:t>char </a:t>
            </a:r>
            <a:r>
              <a:rPr lang="zh-CN" altLang="en-US" sz="2400" dirty="0"/>
              <a:t>是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型的</a:t>
            </a:r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*pa = 'a';  </a:t>
            </a:r>
            <a:r>
              <a:rPr lang="en-US" altLang="zh-CN" sz="2400" dirty="0" smtClean="0"/>
              <a:t>		// </a:t>
            </a:r>
            <a:r>
              <a:rPr lang="zh-CN" altLang="en-US" sz="2400" dirty="0"/>
              <a:t>错误：</a:t>
            </a:r>
            <a:r>
              <a:rPr lang="en-US" altLang="zh-CN" sz="2400" dirty="0"/>
              <a:t>pa </a:t>
            </a:r>
            <a:r>
              <a:rPr lang="zh-CN" altLang="en-US" sz="2400" dirty="0"/>
              <a:t>指向的目标不能改变</a:t>
            </a:r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pa++;  </a:t>
            </a:r>
            <a:r>
              <a:rPr lang="en-US" altLang="zh-CN" sz="2400" dirty="0" smtClean="0"/>
              <a:t>		// </a:t>
            </a:r>
            <a:r>
              <a:rPr lang="zh-CN" altLang="en-US" sz="2400" dirty="0"/>
              <a:t>正确，</a:t>
            </a:r>
            <a:r>
              <a:rPr lang="en-US" altLang="zh-CN" sz="2400" dirty="0"/>
              <a:t>pa </a:t>
            </a:r>
            <a:r>
              <a:rPr lang="zh-CN" altLang="en-US" sz="2400" dirty="0"/>
              <a:t>本身的值可以改变</a:t>
            </a:r>
          </a:p>
          <a:p>
            <a:pPr marL="814551" indent="-533507" algn="l">
              <a:spcBef>
                <a:spcPct val="0"/>
              </a:spcBef>
            </a:pPr>
            <a:endParaRPr lang="zh-CN" altLang="en-US" sz="2400" dirty="0"/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Time t1;</a:t>
            </a:r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Time *</a:t>
            </a:r>
            <a:r>
              <a:rPr lang="en-US" altLang="zh-CN" sz="2400" dirty="0" err="1"/>
              <a:t>pt</a:t>
            </a:r>
            <a:r>
              <a:rPr lang="en-US" altLang="zh-CN" sz="2400" dirty="0"/>
              <a:t>;</a:t>
            </a:r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*</a:t>
            </a:r>
            <a:r>
              <a:rPr lang="en-US" altLang="zh-CN" sz="2400" dirty="0" err="1"/>
              <a:t>pt</a:t>
            </a:r>
            <a:r>
              <a:rPr lang="en-US" altLang="zh-CN" sz="2400" dirty="0"/>
              <a:t> = t1;  </a:t>
            </a:r>
            <a:r>
              <a:rPr lang="en-US" altLang="zh-CN" sz="2400" dirty="0" smtClean="0"/>
              <a:t>		// </a:t>
            </a:r>
            <a:r>
              <a:rPr lang="zh-CN" altLang="en-US" sz="2400" dirty="0"/>
              <a:t>错误：</a:t>
            </a:r>
            <a:r>
              <a:rPr lang="en-US" altLang="zh-CN" sz="2400" dirty="0" err="1"/>
              <a:t>pt</a:t>
            </a:r>
            <a:r>
              <a:rPr lang="zh-CN" altLang="en-US" sz="2400" dirty="0"/>
              <a:t>指向的目标不能改变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b="0" dirty="0" smtClean="0">
                <a:solidFill>
                  <a:srgbClr val="0000FA"/>
                </a:solidFill>
              </a:rPr>
              <a:t>2）关于指向常对象的指针变量的说明</a:t>
            </a:r>
          </a:p>
          <a:p>
            <a:pPr marL="814551" indent="-533507" algn="l">
              <a:buFontTx/>
              <a:buAutoNum type="alphaLcParenR"/>
            </a:pPr>
            <a:r>
              <a:rPr lang="zh-CN" altLang="en-US" sz="2400" dirty="0"/>
              <a:t>指向常对象（变量）的指针变量，不能通过它来改变所指向目标对象的值，但指针变量的值是可以改变的。</a:t>
            </a:r>
            <a:endParaRPr lang="zh-CN" altLang="en-US" sz="2400" dirty="0">
              <a:solidFill>
                <a:srgbClr val="0000FA"/>
              </a:solidFill>
            </a:endParaRP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指向常对象的指针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变量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6970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68915" y="981522"/>
            <a:ext cx="11734916" cy="5544614"/>
          </a:xfrm>
          <a:noFill/>
        </p:spPr>
        <p:txBody>
          <a:bodyPr/>
          <a:lstStyle/>
          <a:p>
            <a:pPr marL="814551" indent="-533507" algn="l">
              <a:buFontTx/>
              <a:buAutoNum type="alphaLcParenR" startAt="2"/>
            </a:pPr>
            <a:r>
              <a:rPr lang="zh-CN" altLang="en-US" sz="2400" dirty="0"/>
              <a:t>如果被声明为常对象（变量），只能用指向常对象（变量）的指针变量指向它，而不能非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型指针变量去指向它。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a = 10, b = 20;</a:t>
            </a:r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*pa = &amp;a;  // </a:t>
            </a:r>
            <a:r>
              <a:rPr lang="zh-CN" altLang="en-US" sz="2400" dirty="0"/>
              <a:t>正确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*</a:t>
            </a:r>
            <a:r>
              <a:rPr lang="en-US" altLang="zh-CN" sz="2400" dirty="0" err="1"/>
              <a:t>pb</a:t>
            </a:r>
            <a:r>
              <a:rPr lang="en-US" altLang="zh-CN" sz="2400" dirty="0"/>
              <a:t> = &amp;a;  // </a:t>
            </a:r>
            <a:r>
              <a:rPr lang="zh-CN" altLang="en-US" sz="2400" dirty="0"/>
              <a:t>错误：非 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</a:t>
            </a:r>
            <a:r>
              <a:rPr lang="zh-CN" altLang="en-US" sz="2400" dirty="0"/>
              <a:t>型指针</a:t>
            </a:r>
          </a:p>
          <a:p>
            <a:pPr marL="814551" indent="-533507" algn="l">
              <a:buFontTx/>
              <a:buAutoNum type="alphaLcParenR" startAt="3"/>
            </a:pPr>
            <a:r>
              <a:rPr lang="zh-CN" altLang="en-US" sz="2400" dirty="0"/>
              <a:t>指向常对象（变量）的指针变量除了可以指向常对象（变量）外，还可以指向未被声明为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的对象（变量）。此时不能通过此指针变量改变该变量的值。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</a:t>
            </a:r>
            <a:r>
              <a:rPr lang="en-US" altLang="zh-CN" sz="2400" dirty="0"/>
              <a:t>pa = &amp;b;  // </a:t>
            </a:r>
            <a:r>
              <a:rPr lang="zh-CN" altLang="en-US" sz="2400" dirty="0"/>
              <a:t>正确：也可指向非 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</a:t>
            </a:r>
            <a:r>
              <a:rPr lang="zh-CN" altLang="en-US" sz="2400" dirty="0"/>
              <a:t>型的变量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*</a:t>
            </a:r>
            <a:r>
              <a:rPr lang="en-US" altLang="zh-CN" sz="2400" dirty="0"/>
              <a:t>pa = 30;  // </a:t>
            </a:r>
            <a:r>
              <a:rPr lang="zh-CN" altLang="en-US" sz="2400" dirty="0"/>
              <a:t>错误：指向 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</a:t>
            </a:r>
            <a:r>
              <a:rPr lang="zh-CN" altLang="en-US" sz="2400" dirty="0"/>
              <a:t>型的指针不能改目标值</a:t>
            </a:r>
          </a:p>
          <a:p>
            <a:pPr marL="814551" indent="-533507" algn="l">
              <a:buFontTx/>
              <a:buAutoNum type="alphaLcParenR" startAt="4"/>
            </a:pPr>
            <a:r>
              <a:rPr lang="zh-CN" altLang="en-US" sz="2400" dirty="0"/>
              <a:t>指向常对象（变量）的指针变量可以指向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和非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型的对象（变量），而指向非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型变量的指针变量只能指向非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的对象（变量）。</a:t>
            </a:r>
          </a:p>
          <a:p>
            <a:pPr marL="814551" indent="-533507" algn="l">
              <a:spcBef>
                <a:spcPct val="0"/>
              </a:spcBef>
            </a:pPr>
            <a:r>
              <a:rPr lang="zh-CN" altLang="en-US" sz="2400" dirty="0"/>
              <a:t>	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*pa = &amp;b;  // </a:t>
            </a:r>
            <a:r>
              <a:rPr lang="zh-CN" altLang="en-US" sz="2400" dirty="0"/>
              <a:t>正确</a:t>
            </a:r>
          </a:p>
          <a:p>
            <a:pPr marL="814551" indent="-533507" algn="l">
              <a:spcBef>
                <a:spcPct val="0"/>
              </a:spcBef>
            </a:pPr>
            <a:r>
              <a:rPr lang="en-US" altLang="zh-CN" sz="2400" dirty="0"/>
              <a:t>	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*</a:t>
            </a:r>
            <a:r>
              <a:rPr lang="en-US" altLang="zh-CN" sz="2400" dirty="0" err="1"/>
              <a:t>pb</a:t>
            </a:r>
            <a:r>
              <a:rPr lang="en-US" altLang="zh-CN" sz="2400" dirty="0"/>
              <a:t> = &amp;a;  // </a:t>
            </a:r>
            <a:r>
              <a:rPr lang="zh-CN" altLang="en-US" sz="2400" dirty="0"/>
              <a:t>错误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指向常对象的指针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变量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029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66527" y="981522"/>
            <a:ext cx="11737304" cy="5544614"/>
          </a:xfrm>
          <a:noFill/>
        </p:spPr>
        <p:txBody>
          <a:bodyPr/>
          <a:lstStyle/>
          <a:p>
            <a:pPr marL="814551" indent="-533507" algn="l">
              <a:buFontTx/>
              <a:buAutoNum type="alphaLcParenR" startAt="5"/>
            </a:pPr>
            <a:r>
              <a:rPr lang="zh-CN" altLang="en-US" sz="2400" dirty="0"/>
              <a:t>如果函数的形参是指向非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型变量的指针，实参只能用指向非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变量的指针，而不能用指向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变量的指针，这样，在执行函数的过程中可以改变形参指针变量所指向的变量(也就是实参指针所指向的变量)的值。</a:t>
            </a:r>
          </a:p>
          <a:p>
            <a:pPr marL="814551" indent="-533507" algn="l">
              <a:buFontTx/>
              <a:buAutoNum type="alphaLcParenR" startAt="5"/>
            </a:pPr>
            <a:r>
              <a:rPr lang="zh-CN" altLang="en-US" sz="2400" dirty="0"/>
              <a:t>如果函数形参是指向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型变量的指针，允许实参是指向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变量的指针，或指向非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变量的指针。</a:t>
            </a:r>
          </a:p>
          <a:p>
            <a:pPr marL="814551" indent="-533507" algn="l">
              <a:buFontTx/>
              <a:buAutoNum type="alphaLcParenR" startAt="5"/>
            </a:pPr>
            <a:endParaRPr lang="zh-CN" altLang="en-US" sz="2400" dirty="0"/>
          </a:p>
          <a:p>
            <a:pPr marL="814551" indent="-533507" algn="l">
              <a:buFontTx/>
              <a:buAutoNum type="alphaLcParenR" startAt="5"/>
            </a:pPr>
            <a:endParaRPr lang="zh-CN" altLang="en-US" sz="2400" dirty="0"/>
          </a:p>
          <a:p>
            <a:pPr marL="814551" indent="-533507" algn="l">
              <a:buFontTx/>
              <a:buAutoNum type="alphaLcParenR" startAt="5"/>
            </a:pPr>
            <a:endParaRPr lang="zh-CN" altLang="en-US" sz="2400" dirty="0"/>
          </a:p>
          <a:p>
            <a:pPr marL="814551" indent="-533507" algn="l">
              <a:buFontTx/>
              <a:buAutoNum type="alphaLcParenR" startAt="5"/>
            </a:pPr>
            <a:endParaRPr lang="zh-CN" altLang="en-US" sz="2400" dirty="0"/>
          </a:p>
          <a:p>
            <a:pPr marL="814551" indent="-533507" algn="l">
              <a:buFontTx/>
              <a:buAutoNum type="alphaLcParenR" startAt="5"/>
            </a:pPr>
            <a:endParaRPr lang="zh-CN" altLang="en-US" sz="2400" dirty="0"/>
          </a:p>
          <a:p>
            <a:pPr marL="814551" indent="-533507" algn="l">
              <a:buFontTx/>
              <a:buAutoNum type="alphaLcParenR" startAt="5"/>
            </a:pPr>
            <a:r>
              <a:rPr lang="zh-CN" altLang="en-US" sz="2400" dirty="0"/>
              <a:t>基本规则：希望在调用函数时对象的值不被修改，就应当把形参定义为指向常对象的指针变量，同时用对象的地址作实参(对象可以是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或非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型)。如果要求该对象不仅在调用函数过程中不被改变，而且要求它在程序执行过程中都不改变，则应把它定义为</a:t>
            </a:r>
            <a:r>
              <a:rPr lang="en-US" altLang="zh-CN" sz="2400" dirty="0" err="1"/>
              <a:t>const</a:t>
            </a:r>
            <a:r>
              <a:rPr lang="zh-CN" altLang="en-US" sz="2400" dirty="0"/>
              <a:t>型	</a:t>
            </a:r>
          </a:p>
        </p:txBody>
      </p:sp>
      <p:graphicFrame>
        <p:nvGraphicFramePr>
          <p:cNvPr id="8" name="Group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33950"/>
              </p:ext>
            </p:extLst>
          </p:nvPr>
        </p:nvGraphicFramePr>
        <p:xfrm>
          <a:off x="2786807" y="3226412"/>
          <a:ext cx="7164458" cy="1859566"/>
        </p:xfrm>
        <a:graphic>
          <a:graphicData uri="http://schemas.openxmlformats.org/drawingml/2006/table">
            <a:tbl>
              <a:tblPr/>
              <a:tblGrid>
                <a:gridCol w="3353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95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void f(Time *pt);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Time *p1;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 Time*p2;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f(p1);  //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正确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f(p2);  //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错误</a:t>
                      </a:r>
                    </a:p>
                  </a:txBody>
                  <a:tcPr marL="91461" marR="91461" marT="45659" marB="456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void g(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Time *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Time *p1;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Time *p2;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f(p1);  // 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正确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f(p2);  // 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正确</a:t>
                      </a:r>
                    </a:p>
                  </a:txBody>
                  <a:tcPr marL="91461" marR="91461" marT="45659" marB="456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指向常对象的指针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变量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7388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02830" y="914612"/>
            <a:ext cx="11728993" cy="5611524"/>
          </a:xfrm>
          <a:noFill/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sz="2400" dirty="0"/>
              <a:t>在</a:t>
            </a:r>
            <a:r>
              <a:rPr lang="en-US" altLang="zh-CN" sz="2400" dirty="0"/>
              <a:t>C++</a:t>
            </a:r>
            <a:r>
              <a:rPr lang="zh-CN" altLang="en-US" sz="2400" dirty="0"/>
              <a:t>中，经常用</a:t>
            </a:r>
            <a:r>
              <a:rPr lang="zh-CN" altLang="en-US" sz="2400" dirty="0">
                <a:solidFill>
                  <a:srgbClr val="0000FA"/>
                </a:solidFill>
              </a:rPr>
              <a:t>常指针和常引用</a:t>
            </a:r>
            <a:r>
              <a:rPr lang="zh-CN" altLang="en-US" sz="2400" dirty="0"/>
              <a:t>作函数参数。这样既能保证数据安全，使数据不能被随意修改，在调用函数时又不必建立实参的拷贝，可以提高程序运行效率。</a:t>
            </a:r>
          </a:p>
          <a:p>
            <a:pPr marL="342900" indent="-342900" algn="l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0000FA"/>
                </a:solidFill>
              </a:rPr>
              <a:t>例：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对象的常</a:t>
            </a:r>
            <a:r>
              <a:rPr lang="zh-CN" altLang="en-US" sz="2400" dirty="0" smtClean="0"/>
              <a:t>引用</a:t>
            </a:r>
            <a:endParaRPr lang="zh-CN" altLang="en-US" sz="3201" dirty="0"/>
          </a:p>
          <a:p>
            <a:pPr>
              <a:spcBef>
                <a:spcPct val="0"/>
              </a:spcBef>
            </a:pPr>
            <a:endParaRPr lang="en-US" altLang="zh-CN" sz="2000" dirty="0"/>
          </a:p>
          <a:p>
            <a:endParaRPr lang="zh-CN" altLang="en-US" b="0" dirty="0" smtClean="0"/>
          </a:p>
        </p:txBody>
      </p:sp>
      <p:graphicFrame>
        <p:nvGraphicFramePr>
          <p:cNvPr id="6" name="Group 43"/>
          <p:cNvGraphicFramePr>
            <a:graphicFrameLocks noGrp="1"/>
          </p:cNvGraphicFramePr>
          <p:nvPr/>
        </p:nvGraphicFramePr>
        <p:xfrm>
          <a:off x="1983423" y="2515183"/>
          <a:ext cx="8231505" cy="4207849"/>
        </p:xfrm>
        <a:graphic>
          <a:graphicData uri="http://schemas.openxmlformats.org/drawingml/2006/table">
            <a:tbl>
              <a:tblPr/>
              <a:tblGrid>
                <a:gridCol w="3582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78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class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public: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A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Time(int,int,int);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int hour;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int minute;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int sec;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};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Time::Time(int h,int m,int s)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hour = h;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minute = m;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sec = s;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}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91461" marR="91461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void fun1(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A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Time &amp;t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)  // t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是对象引用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{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t.hour = 18; 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void fun2(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A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 Time &amp;t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)  // t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为常引用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{ t.hour = 18;  //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错误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 main( 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void fun1(&amp;);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void fun2(const Time &amp;);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Time t1(10,13,56);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fun(t1);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cout&lt;&lt;t1.hour&lt;&lt;endl;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   return 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}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pitchFamily="2" charset="-122"/>
                      </a:endParaRPr>
                    </a:p>
                  </a:txBody>
                  <a:tcPr marL="91461" marR="91461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2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4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5.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对象的常引用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462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026"/>
          <p:cNvSpPr>
            <a:spLocks noChangeArrowheads="1"/>
          </p:cNvSpPr>
          <p:nvPr/>
        </p:nvSpPr>
        <p:spPr bwMode="auto">
          <a:xfrm>
            <a:off x="0" y="981302"/>
            <a:ext cx="609917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19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dirty="0"/>
              <a:t>#include&lt;</a:t>
            </a:r>
            <a:r>
              <a:rPr kumimoji="1" lang="en-US" altLang="zh-CN" dirty="0" err="1"/>
              <a:t>iostream.h</a:t>
            </a:r>
            <a:r>
              <a:rPr kumimoji="1" lang="en-US" altLang="zh-CN" dirty="0"/>
              <a:t>&gt;</a:t>
            </a:r>
          </a:p>
          <a:p>
            <a:r>
              <a:rPr kumimoji="1" lang="en-US" altLang="zh-CN" dirty="0"/>
              <a:t>    class Sample {</a:t>
            </a:r>
          </a:p>
          <a:p>
            <a:r>
              <a:rPr kumimoji="1" lang="en-US" altLang="zh-CN" dirty="0"/>
              <a:t>public: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m;</a:t>
            </a:r>
          </a:p>
          <a:p>
            <a:r>
              <a:rPr kumimoji="1" lang="en-US" altLang="zh-CN" dirty="0"/>
              <a:t>    Sample(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i,int</a:t>
            </a:r>
            <a:r>
              <a:rPr kumimoji="1" lang="en-US" altLang="zh-CN" dirty="0"/>
              <a:t> j){  m=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 n=j;}</a:t>
            </a:r>
          </a:p>
          <a:p>
            <a:r>
              <a:rPr kumimoji="1" lang="en-US" altLang="zh-CN" dirty="0"/>
              <a:t>    void </a:t>
            </a:r>
            <a:r>
              <a:rPr kumimoji="1" lang="en-US" altLang="zh-CN" dirty="0" err="1"/>
              <a:t>setvalue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){  n=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; }</a:t>
            </a:r>
          </a:p>
          <a:p>
            <a:r>
              <a:rPr kumimoji="1" lang="en-US" altLang="zh-CN" dirty="0"/>
              <a:t>    void </a:t>
            </a:r>
            <a:r>
              <a:rPr kumimoji="1" lang="en-US" altLang="zh-CN" dirty="0" err="1"/>
              <a:t>disply</a:t>
            </a:r>
            <a:r>
              <a:rPr kumimoji="1" lang="en-US" altLang="zh-CN" dirty="0"/>
              <a:t>(){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&lt;&lt;"m="&lt;&lt;m&lt;&lt;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&lt;&lt;"n="&lt;&lt;n&lt;&lt;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}</a:t>
            </a:r>
          </a:p>
          <a:p>
            <a:r>
              <a:rPr kumimoji="1" lang="en-US" altLang="zh-CN" dirty="0"/>
              <a:t>private:</a:t>
            </a:r>
          </a:p>
          <a:p>
            <a:r>
              <a:rPr kumimoji="1" lang="en-US" altLang="zh-CN" dirty="0"/>
              <a:t> 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n;</a:t>
            </a:r>
          </a:p>
          <a:p>
            <a:r>
              <a:rPr kumimoji="1" lang="en-US" altLang="zh-CN" dirty="0" smtClean="0"/>
              <a:t>};</a:t>
            </a:r>
            <a:endParaRPr kumimoji="1" lang="en-US" altLang="zh-CN" dirty="0"/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12.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非常对象和常对象的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比较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3" name="Rectangle 1026"/>
          <p:cNvSpPr>
            <a:spLocks noChangeArrowheads="1"/>
          </p:cNvSpPr>
          <p:nvPr/>
        </p:nvSpPr>
        <p:spPr bwMode="auto">
          <a:xfrm>
            <a:off x="6261452" y="1133702"/>
            <a:ext cx="574237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19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000" dirty="0" smtClean="0"/>
              <a:t>void </a:t>
            </a:r>
            <a:r>
              <a:rPr kumimoji="1" lang="en-US" altLang="zh-CN" sz="2000" dirty="0"/>
              <a:t>main()</a:t>
            </a:r>
          </a:p>
          <a:p>
            <a:r>
              <a:rPr kumimoji="1" lang="en-US" altLang="zh-CN" sz="2000" dirty="0"/>
              <a:t>{   Sample a(10,20); </a:t>
            </a:r>
            <a:r>
              <a:rPr kumimoji="1" lang="en-US" altLang="zh-CN" sz="2000" dirty="0">
                <a:solidFill>
                  <a:srgbClr val="FF0000"/>
                </a:solidFill>
              </a:rPr>
              <a:t>//</a:t>
            </a:r>
            <a:r>
              <a:rPr kumimoji="1" lang="zh-CN" altLang="en-US" sz="2000" dirty="0">
                <a:solidFill>
                  <a:srgbClr val="FF0000"/>
                </a:solidFill>
              </a:rPr>
              <a:t>若为</a:t>
            </a:r>
            <a:r>
              <a:rPr kumimoji="1" lang="en-US" altLang="zh-CN" sz="2000" dirty="0">
                <a:solidFill>
                  <a:srgbClr val="FF0000"/>
                </a:solidFill>
              </a:rPr>
              <a:t>: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const</a:t>
            </a:r>
            <a:r>
              <a:rPr kumimoji="1" lang="en-US" altLang="zh-CN" sz="2000" dirty="0">
                <a:solidFill>
                  <a:srgbClr val="FF0000"/>
                </a:solidFill>
              </a:rPr>
              <a:t> Sample a(10,20); 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</a:rPr>
              <a:t>    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a.setvalue</a:t>
            </a:r>
            <a:r>
              <a:rPr kumimoji="1" lang="en-US" altLang="zh-CN" sz="2000" dirty="0">
                <a:solidFill>
                  <a:srgbClr val="FF0000"/>
                </a:solidFill>
              </a:rPr>
              <a:t>(40);//</a:t>
            </a:r>
            <a:r>
              <a:rPr kumimoji="1" lang="zh-CN" altLang="en-US" sz="2000" dirty="0">
                <a:solidFill>
                  <a:srgbClr val="FF0000"/>
                </a:solidFill>
              </a:rPr>
              <a:t>不能修改常对象的数据成员</a:t>
            </a:r>
          </a:p>
          <a:p>
            <a:r>
              <a:rPr kumimoji="1" lang="zh-CN" altLang="en-US" sz="2000" dirty="0">
                <a:solidFill>
                  <a:srgbClr val="FF0000"/>
                </a:solidFill>
              </a:rPr>
              <a:t>    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a.m</a:t>
            </a:r>
            <a:r>
              <a:rPr kumimoji="1" lang="en-US" altLang="zh-CN" sz="2000" dirty="0">
                <a:solidFill>
                  <a:srgbClr val="FF0000"/>
                </a:solidFill>
              </a:rPr>
              <a:t>=30; //</a:t>
            </a:r>
            <a:r>
              <a:rPr kumimoji="1" lang="zh-CN" altLang="en-US" sz="2000" dirty="0">
                <a:solidFill>
                  <a:srgbClr val="FF0000"/>
                </a:solidFill>
              </a:rPr>
              <a:t>不能修改常对象的数据成员</a:t>
            </a:r>
          </a:p>
          <a:p>
            <a:r>
              <a:rPr kumimoji="1" lang="zh-CN" altLang="en-US" sz="2000" dirty="0">
                <a:solidFill>
                  <a:srgbClr val="FF0000"/>
                </a:solidFill>
              </a:rPr>
              <a:t>    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a.disply</a:t>
            </a:r>
            <a:r>
              <a:rPr kumimoji="1" lang="en-US" altLang="zh-CN" sz="2000" dirty="0">
                <a:solidFill>
                  <a:srgbClr val="FF0000"/>
                </a:solidFill>
              </a:rPr>
              <a:t>();//</a:t>
            </a:r>
            <a:r>
              <a:rPr kumimoji="1" lang="zh-CN" altLang="en-US" sz="2000" dirty="0">
                <a:solidFill>
                  <a:srgbClr val="FF0000"/>
                </a:solidFill>
              </a:rPr>
              <a:t>常对象不能调用普通成员函数</a:t>
            </a:r>
          </a:p>
          <a:p>
            <a:r>
              <a:rPr kumimoji="1" lang="en-US" altLang="zh-CN" sz="2000" dirty="0">
                <a:latin typeface="宋体" panose="02010600030101010101" pitchFamily="2" charset="-122"/>
              </a:rPr>
              <a:t>} 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5955159" y="611128"/>
            <a:ext cx="144016" cy="6248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45213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079342" y="756799"/>
            <a:ext cx="9268305" cy="583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// friend functions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#include &lt;</a:t>
            </a:r>
            <a:r>
              <a:rPr lang="en-US" altLang="zh-CN" sz="2400" b="0" dirty="0" err="1"/>
              <a:t>iostream</a:t>
            </a:r>
            <a:r>
              <a:rPr lang="en-US" altLang="zh-CN" sz="2400" b="0" dirty="0"/>
              <a:t>&gt;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using namespace </a:t>
            </a:r>
            <a:r>
              <a:rPr lang="en-US" altLang="zh-CN" sz="2400" b="0" dirty="0" err="1"/>
              <a:t>std</a:t>
            </a:r>
            <a:r>
              <a:rPr lang="en-US" altLang="zh-CN" sz="2400" b="0" dirty="0"/>
              <a:t>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class Rectangle </a:t>
            </a:r>
            <a:endParaRPr lang="en-US" altLang="zh-CN" sz="2400" b="0" dirty="0" smtClean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 smtClean="0"/>
              <a:t>{ </a:t>
            </a:r>
            <a:endParaRPr lang="en-US" altLang="zh-CN" sz="2400" b="0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	</a:t>
            </a:r>
            <a:r>
              <a:rPr lang="en-US" altLang="zh-CN" sz="2400" b="0" dirty="0" err="1"/>
              <a:t>int</a:t>
            </a:r>
            <a:r>
              <a:rPr lang="en-US" altLang="zh-CN" sz="2400" b="0" dirty="0"/>
              <a:t> width, height;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public: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	Rectangle() {}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	Rectangle (</a:t>
            </a:r>
            <a:r>
              <a:rPr lang="en-US" altLang="zh-CN" sz="2400" b="0" dirty="0" err="1"/>
              <a:t>int</a:t>
            </a:r>
            <a:r>
              <a:rPr lang="en-US" altLang="zh-CN" sz="2400" b="0" dirty="0"/>
              <a:t> x, </a:t>
            </a:r>
            <a:r>
              <a:rPr lang="en-US" altLang="zh-CN" sz="2400" b="0" dirty="0" err="1"/>
              <a:t>int</a:t>
            </a:r>
            <a:r>
              <a:rPr lang="en-US" altLang="zh-CN" sz="2400" b="0" dirty="0"/>
              <a:t> y) : width(x), height(y) {}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 	</a:t>
            </a:r>
            <a:r>
              <a:rPr lang="en-US" altLang="zh-CN" sz="2400" b="0" dirty="0" err="1"/>
              <a:t>int</a:t>
            </a:r>
            <a:r>
              <a:rPr lang="en-US" altLang="zh-CN" sz="2400" b="0" dirty="0"/>
              <a:t> area() {return width * height;} </a:t>
            </a:r>
          </a:p>
          <a:p>
            <a:pPr marL="455703" lvl="1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/>
              <a:t>	</a:t>
            </a:r>
            <a:r>
              <a:rPr lang="en-US" altLang="zh-CN" sz="2400" b="0" dirty="0">
                <a:solidFill>
                  <a:srgbClr val="FF0000"/>
                </a:solidFill>
              </a:rPr>
              <a:t>friend</a:t>
            </a:r>
            <a:r>
              <a:rPr lang="en-US" altLang="zh-CN" sz="2400" b="0" dirty="0"/>
              <a:t> Rectangle duplicate (</a:t>
            </a:r>
            <a:r>
              <a:rPr lang="en-US" altLang="zh-CN" sz="2400" b="0" dirty="0" err="1"/>
              <a:t>const</a:t>
            </a:r>
            <a:r>
              <a:rPr lang="en-US" altLang="zh-CN" sz="2400" b="0" dirty="0"/>
              <a:t> Rectangle&amp;); </a:t>
            </a:r>
          </a:p>
          <a:p>
            <a:pPr marL="455703" lvl="1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400" b="0" dirty="0" smtClean="0"/>
              <a:t>};</a:t>
            </a:r>
            <a:endParaRPr lang="zh-CN" altLang="en-US" sz="2400" b="0" kern="0" dirty="0">
              <a:latin typeface="宋体" pitchFamily="2" charset="-122"/>
            </a:endParaRP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" y="-26590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 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Friend functions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8998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02830" y="909514"/>
            <a:ext cx="11873009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itchFamily="2" charset="2"/>
              <a:buNone/>
              <a:defRPr/>
            </a:pPr>
            <a:r>
              <a:rPr lang="en-US" altLang="zh-CN" sz="2400" kern="0" dirty="0"/>
              <a:t>1. </a:t>
            </a:r>
            <a:r>
              <a:rPr lang="zh-CN" altLang="en-US" sz="2400" b="0" kern="0" dirty="0"/>
              <a:t>常数据成员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zh-CN" altLang="en-US" sz="2400" b="0" kern="0" dirty="0"/>
              <a:t>    使用</a:t>
            </a:r>
            <a:r>
              <a:rPr lang="en-US" altLang="zh-CN" sz="2400" b="0" kern="0" dirty="0" err="1"/>
              <a:t>const</a:t>
            </a:r>
            <a:r>
              <a:rPr lang="zh-CN" altLang="en-US" sz="2400" b="0" kern="0" dirty="0"/>
              <a:t>说明的数据成员称为</a:t>
            </a:r>
            <a:r>
              <a:rPr lang="zh-CN" altLang="en-US" sz="2400" b="0" kern="0" dirty="0">
                <a:solidFill>
                  <a:srgbClr val="FF0000"/>
                </a:solidFill>
              </a:rPr>
              <a:t>常数据成员</a:t>
            </a:r>
            <a:r>
              <a:rPr lang="zh-CN" altLang="en-US" sz="2400" b="0" kern="0" dirty="0"/>
              <a:t>。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/>
              <a:t>        如果在一个类中说明了常数据成员</a:t>
            </a:r>
            <a:r>
              <a:rPr lang="en-US" altLang="zh-CN" sz="2400" b="0" kern="0" dirty="0">
                <a:cs typeface="Times New Roman" pitchFamily="18" charset="0"/>
              </a:rPr>
              <a:t>,</a:t>
            </a:r>
            <a:r>
              <a:rPr lang="zh-CN" altLang="en-US" sz="2400" b="0" kern="0" dirty="0"/>
              <a:t>那么构造函数就只能通过</a:t>
            </a:r>
            <a:r>
              <a:rPr lang="zh-CN" altLang="en-US" sz="2400" b="0" kern="0" dirty="0">
                <a:solidFill>
                  <a:srgbClr val="FF0000"/>
                </a:solidFill>
              </a:rPr>
              <a:t>初始化列表</a:t>
            </a:r>
            <a:r>
              <a:rPr lang="zh-CN" altLang="en-US" sz="2400" b="0" kern="0" dirty="0"/>
              <a:t>对该数据成员进行初始化</a:t>
            </a:r>
            <a:r>
              <a:rPr lang="en-US" altLang="zh-CN" sz="2400" b="0" kern="0" dirty="0">
                <a:cs typeface="Times New Roman" pitchFamily="18" charset="0"/>
              </a:rPr>
              <a:t>,</a:t>
            </a:r>
            <a:r>
              <a:rPr lang="zh-CN" altLang="en-US" sz="2400" b="0" kern="0" dirty="0"/>
              <a:t>而任何其他函数都不能对该成员赋值</a:t>
            </a:r>
            <a:r>
              <a:rPr lang="zh-CN" altLang="en-US" sz="2400" kern="0" dirty="0"/>
              <a:t>。 </a:t>
            </a:r>
            <a:endParaRPr lang="en-US" altLang="zh-CN" sz="2400" kern="0" dirty="0" smtClean="0"/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/>
              <a:t>2.</a:t>
            </a:r>
            <a:r>
              <a:rPr lang="zh-CN" altLang="en-US" sz="2400" b="0" kern="0" dirty="0"/>
              <a:t>常成员函数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zh-CN" altLang="en-US" sz="2400" b="0" kern="0" dirty="0"/>
              <a:t>     在类中使用关键字</a:t>
            </a:r>
            <a:r>
              <a:rPr lang="en-US" altLang="zh-CN" sz="2400" b="0" kern="0" dirty="0" err="1"/>
              <a:t>const</a:t>
            </a:r>
            <a:r>
              <a:rPr lang="zh-CN" altLang="en-US" sz="2400" b="0" kern="0" dirty="0"/>
              <a:t>说明的函数为常成员函数</a:t>
            </a:r>
            <a:r>
              <a:rPr lang="en-US" altLang="zh-CN" sz="2400" b="0" kern="0" dirty="0"/>
              <a:t>,</a:t>
            </a:r>
            <a:r>
              <a:rPr lang="zh-CN" altLang="en-US" sz="2400" b="0" kern="0" dirty="0"/>
              <a:t>常成员函数的说明格式如下</a:t>
            </a:r>
            <a:r>
              <a:rPr lang="en-US" altLang="zh-CN" sz="2400" b="0" kern="0" dirty="0"/>
              <a:t>: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en-US" altLang="zh-CN" sz="2400" b="0" kern="0" dirty="0"/>
              <a:t>   </a:t>
            </a:r>
            <a:r>
              <a:rPr lang="en-US" altLang="zh-CN" sz="2400" b="0" kern="0" dirty="0" smtClean="0"/>
              <a:t>                        </a:t>
            </a:r>
            <a:r>
              <a:rPr lang="zh-CN" altLang="en-US" sz="2400" b="0" kern="0" dirty="0" smtClean="0">
                <a:solidFill>
                  <a:srgbClr val="FF33CC"/>
                </a:solidFill>
              </a:rPr>
              <a:t>类型</a:t>
            </a:r>
            <a:r>
              <a:rPr lang="zh-CN" altLang="en-US" sz="2400" b="0" kern="0" dirty="0">
                <a:solidFill>
                  <a:srgbClr val="FF33CC"/>
                </a:solidFill>
              </a:rPr>
              <a:t>说明符 函数名</a:t>
            </a:r>
            <a:r>
              <a:rPr lang="en-US" altLang="zh-CN" sz="2400" b="0" kern="0" dirty="0">
                <a:solidFill>
                  <a:srgbClr val="FF33CC"/>
                </a:solidFill>
              </a:rPr>
              <a:t>(</a:t>
            </a:r>
            <a:r>
              <a:rPr lang="zh-CN" altLang="en-US" sz="2400" b="0" kern="0" dirty="0">
                <a:solidFill>
                  <a:srgbClr val="FF33CC"/>
                </a:solidFill>
              </a:rPr>
              <a:t>参数表</a:t>
            </a:r>
            <a:r>
              <a:rPr lang="en-US" altLang="zh-CN" sz="2400" b="0" kern="0" dirty="0">
                <a:solidFill>
                  <a:srgbClr val="FF33CC"/>
                </a:solidFill>
              </a:rPr>
              <a:t>)</a:t>
            </a:r>
            <a:r>
              <a:rPr lang="en-US" altLang="zh-CN" sz="2400" b="0" kern="0" dirty="0" err="1">
                <a:solidFill>
                  <a:srgbClr val="FF33CC"/>
                </a:solidFill>
              </a:rPr>
              <a:t>const</a:t>
            </a:r>
            <a:r>
              <a:rPr lang="en-US" altLang="zh-CN" sz="2400" b="0" kern="0" dirty="0">
                <a:solidFill>
                  <a:srgbClr val="FF33CC"/>
                </a:solidFill>
              </a:rPr>
              <a:t>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/>
              <a:t>       </a:t>
            </a:r>
            <a:r>
              <a:rPr lang="en-US" altLang="zh-CN" sz="2400" b="0" kern="0" dirty="0" err="1"/>
              <a:t>const</a:t>
            </a:r>
            <a:r>
              <a:rPr lang="zh-CN" altLang="en-US" sz="2400" b="0" kern="0" dirty="0"/>
              <a:t>是函数类型的一个组成部分</a:t>
            </a:r>
            <a:r>
              <a:rPr lang="en-US" altLang="zh-CN" sz="2400" b="0" kern="0" dirty="0"/>
              <a:t>,</a:t>
            </a:r>
            <a:r>
              <a:rPr lang="zh-CN" altLang="en-US" sz="2400" b="0" kern="0" dirty="0"/>
              <a:t>因此在函数的</a:t>
            </a:r>
            <a:r>
              <a:rPr lang="zh-CN" altLang="en-US" sz="2400" b="0" kern="0" dirty="0">
                <a:solidFill>
                  <a:srgbClr val="FF0000"/>
                </a:solidFill>
              </a:rPr>
              <a:t>实现</a:t>
            </a:r>
            <a:r>
              <a:rPr lang="zh-CN" altLang="en-US" sz="2400" b="0" kern="0" dirty="0"/>
              <a:t>部分也要带关键字</a:t>
            </a:r>
            <a:r>
              <a:rPr lang="en-US" altLang="zh-CN" sz="2400" b="0" kern="0" dirty="0" err="1"/>
              <a:t>const</a:t>
            </a:r>
            <a:r>
              <a:rPr lang="zh-CN" altLang="en-US" sz="2400" b="0" kern="0" dirty="0"/>
              <a:t>。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400" b="0" kern="0" dirty="0"/>
              <a:t>      如果将一个对象说明</a:t>
            </a:r>
            <a:r>
              <a:rPr lang="zh-CN" altLang="en-US" sz="2400" b="0" kern="0" dirty="0">
                <a:solidFill>
                  <a:srgbClr val="FF0000"/>
                </a:solidFill>
              </a:rPr>
              <a:t>常对象</a:t>
            </a:r>
            <a:r>
              <a:rPr lang="zh-CN" altLang="en-US" sz="2400" b="0" kern="0" dirty="0"/>
              <a:t>，则通过该对象只能调用它的</a:t>
            </a:r>
            <a:r>
              <a:rPr lang="zh-CN" altLang="en-US" sz="2400" b="0" kern="0" dirty="0">
                <a:solidFill>
                  <a:srgbClr val="FF0000"/>
                </a:solidFill>
              </a:rPr>
              <a:t>常成员函数</a:t>
            </a:r>
            <a:r>
              <a:rPr lang="zh-CN" altLang="en-US" sz="2400" b="0" kern="0" dirty="0"/>
              <a:t>，而不能调用普通成员函数。而且常成员函数也</a:t>
            </a:r>
            <a:r>
              <a:rPr lang="zh-CN" altLang="en-US" sz="2400" b="0" kern="0" dirty="0">
                <a:solidFill>
                  <a:srgbClr val="FF0000"/>
                </a:solidFill>
              </a:rPr>
              <a:t>不能更新</a:t>
            </a:r>
            <a:r>
              <a:rPr lang="zh-CN" altLang="en-US" sz="2400" b="0" kern="0" dirty="0"/>
              <a:t>对象的数据成员。</a:t>
            </a:r>
          </a:p>
          <a:p>
            <a:pPr>
              <a:buFont typeface="Wingdings" pitchFamily="2" charset="2"/>
              <a:buNone/>
              <a:defRPr/>
            </a:pPr>
            <a:endParaRPr lang="zh-CN" altLang="en-US" sz="2400" kern="0" dirty="0"/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6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常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对象成员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7536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26"/>
          <p:cNvSpPr>
            <a:spLocks noChangeArrowheads="1"/>
          </p:cNvSpPr>
          <p:nvPr/>
        </p:nvSpPr>
        <p:spPr bwMode="auto">
          <a:xfrm>
            <a:off x="554559" y="549474"/>
            <a:ext cx="10873208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19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dirty="0"/>
              <a:t>#include &lt;</a:t>
            </a:r>
            <a:r>
              <a:rPr kumimoji="1" lang="en-US" altLang="zh-CN" dirty="0" err="1"/>
              <a:t>iostream.h</a:t>
            </a:r>
            <a:r>
              <a:rPr kumimoji="1" lang="en-US" altLang="zh-CN" dirty="0"/>
              <a:t>&gt;</a:t>
            </a:r>
          </a:p>
          <a:p>
            <a:pPr algn="just"/>
            <a:r>
              <a:rPr kumimoji="1" lang="en-US" altLang="zh-CN" dirty="0"/>
              <a:t>class Date {</a:t>
            </a:r>
          </a:p>
          <a:p>
            <a:pPr algn="just"/>
            <a:r>
              <a:rPr kumimoji="1" lang="en-US" altLang="zh-CN" dirty="0"/>
              <a:t>    public:</a:t>
            </a:r>
          </a:p>
          <a:p>
            <a:pPr algn="just"/>
            <a:r>
              <a:rPr kumimoji="1" lang="en-US" altLang="zh-CN" dirty="0"/>
              <a:t>  	Date(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y,int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m,int</a:t>
            </a:r>
            <a:r>
              <a:rPr kumimoji="1" lang="en-US" altLang="zh-CN" dirty="0"/>
              <a:t> d); </a:t>
            </a:r>
          </a:p>
          <a:p>
            <a:pPr algn="just"/>
            <a:r>
              <a:rPr kumimoji="1" lang="en-US" altLang="zh-CN" dirty="0"/>
              <a:t>	 void </a:t>
            </a:r>
            <a:r>
              <a:rPr kumimoji="1" lang="en-US" altLang="zh-CN" dirty="0" err="1"/>
              <a:t>showDate</a:t>
            </a:r>
            <a:r>
              <a:rPr kumimoji="1" lang="en-US" altLang="zh-CN" dirty="0"/>
              <a:t>();</a:t>
            </a:r>
          </a:p>
          <a:p>
            <a:pPr algn="just"/>
            <a:r>
              <a:rPr kumimoji="1" lang="en-US" altLang="zh-CN" dirty="0"/>
              <a:t>	 </a:t>
            </a:r>
            <a:r>
              <a:rPr kumimoji="1" lang="en-US" altLang="zh-CN" dirty="0" err="1">
                <a:solidFill>
                  <a:srgbClr val="FF0000"/>
                </a:solidFill>
              </a:rPr>
              <a:t>const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&amp;r;</a:t>
            </a:r>
          </a:p>
          <a:p>
            <a:pPr algn="just"/>
            <a:r>
              <a:rPr kumimoji="1" lang="en-US" altLang="zh-CN" dirty="0"/>
              <a:t>    private:</a:t>
            </a:r>
          </a:p>
          <a:p>
            <a:pPr algn="just"/>
            <a:r>
              <a:rPr kumimoji="1" lang="en-US" altLang="zh-CN" dirty="0">
                <a:solidFill>
                  <a:srgbClr val="FF0000"/>
                </a:solidFill>
              </a:rPr>
              <a:t>        </a:t>
            </a:r>
            <a:r>
              <a:rPr kumimoji="1" lang="en-US" altLang="zh-CN" dirty="0" err="1">
                <a:solidFill>
                  <a:srgbClr val="FF0000"/>
                </a:solidFill>
              </a:rPr>
              <a:t>const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year ;  </a:t>
            </a:r>
            <a:r>
              <a:rPr kumimoji="1" lang="en-US" altLang="zh-CN" dirty="0" err="1">
                <a:solidFill>
                  <a:srgbClr val="FF0000"/>
                </a:solidFill>
              </a:rPr>
              <a:t>const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month; </a:t>
            </a:r>
            <a:r>
              <a:rPr kumimoji="1" lang="en-US" altLang="zh-CN" dirty="0" err="1">
                <a:solidFill>
                  <a:srgbClr val="FF0000"/>
                </a:solidFill>
              </a:rPr>
              <a:t>const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day; 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};</a:t>
            </a:r>
            <a:endParaRPr kumimoji="1" lang="en-US" altLang="zh-CN" dirty="0"/>
          </a:p>
          <a:p>
            <a:pPr algn="just"/>
            <a:r>
              <a:rPr kumimoji="1" lang="en-US" altLang="zh-CN" dirty="0"/>
              <a:t>Date::Date(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y,int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m,int</a:t>
            </a:r>
            <a:r>
              <a:rPr kumimoji="1" lang="en-US" altLang="zh-CN" dirty="0"/>
              <a:t> d) </a:t>
            </a:r>
            <a:r>
              <a:rPr kumimoji="1" lang="en-US" altLang="zh-CN" dirty="0">
                <a:solidFill>
                  <a:srgbClr val="FF0000"/>
                </a:solidFill>
              </a:rPr>
              <a:t>:year(y),month(m),day(d),r(year){ }</a:t>
            </a:r>
          </a:p>
          <a:p>
            <a:pPr algn="just"/>
            <a:r>
              <a:rPr kumimoji="1" lang="en-US" altLang="zh-CN" dirty="0"/>
              <a:t>inline void Date::</a:t>
            </a:r>
            <a:r>
              <a:rPr kumimoji="1" lang="en-US" altLang="zh-CN" dirty="0" err="1"/>
              <a:t>showDate</a:t>
            </a:r>
            <a:r>
              <a:rPr kumimoji="1" lang="en-US" altLang="zh-CN" dirty="0"/>
              <a:t>()</a:t>
            </a:r>
          </a:p>
          <a:p>
            <a:pPr algn="just"/>
            <a:r>
              <a:rPr kumimoji="1" lang="en-US" altLang="zh-CN" dirty="0"/>
              <a:t>{  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&lt;&lt;"r="&lt;&lt;r&lt;&lt;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; </a:t>
            </a:r>
          </a:p>
          <a:p>
            <a:pPr algn="just"/>
            <a:r>
              <a:rPr kumimoji="1" lang="en-US" altLang="zh-CN" dirty="0"/>
              <a:t>      </a:t>
            </a:r>
            <a:r>
              <a:rPr kumimoji="1" lang="en-US" altLang="zh-CN" dirty="0" err="1"/>
              <a:t>cout</a:t>
            </a:r>
            <a:r>
              <a:rPr kumimoji="1" lang="en-US" altLang="zh-CN" dirty="0"/>
              <a:t>&lt;&lt;year&lt;&lt;"."&lt;&lt;month&lt;&lt;"."&lt;&lt;day&lt;&lt;</a:t>
            </a:r>
            <a:r>
              <a:rPr kumimoji="1" lang="en-US" altLang="zh-CN" dirty="0" err="1"/>
              <a:t>endl</a:t>
            </a:r>
            <a:r>
              <a:rPr kumimoji="1" lang="en-US" altLang="zh-CN" dirty="0"/>
              <a:t>;} </a:t>
            </a:r>
          </a:p>
          <a:p>
            <a:pPr algn="just"/>
            <a:r>
              <a:rPr kumimoji="1" lang="en-US" altLang="zh-CN" dirty="0"/>
              <a:t>void main()</a:t>
            </a:r>
          </a:p>
          <a:p>
            <a:pPr algn="just"/>
            <a:r>
              <a:rPr kumimoji="1" lang="en-US" altLang="zh-CN" dirty="0"/>
              <a:t>{    </a:t>
            </a:r>
            <a:endParaRPr kumimoji="1" lang="en-US" altLang="zh-CN" dirty="0" smtClean="0"/>
          </a:p>
          <a:p>
            <a:pPr algn="just"/>
            <a:r>
              <a:rPr kumimoji="1" lang="en-US" altLang="zh-CN" dirty="0"/>
              <a:t> </a:t>
            </a:r>
            <a:r>
              <a:rPr kumimoji="1" lang="en-US" altLang="zh-CN" dirty="0" smtClean="0"/>
              <a:t>    Date </a:t>
            </a:r>
            <a:r>
              <a:rPr kumimoji="1" lang="en-US" altLang="zh-CN" dirty="0"/>
              <a:t>date1(1998,4,28);    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/>
              <a:t>date1.showDate</a:t>
            </a:r>
            <a:r>
              <a:rPr kumimoji="1" lang="en-US" altLang="zh-CN" dirty="0"/>
              <a:t>(); } 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13.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常数据成员举例</a:t>
            </a:r>
          </a:p>
        </p:txBody>
      </p:sp>
    </p:spTree>
    <p:extLst>
      <p:ext uri="{BB962C8B-B14F-4D97-AF65-F5344CB8AC3E}">
        <p14:creationId xmlns:p14="http://schemas.microsoft.com/office/powerpoint/2010/main" val="1040775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1023425" y="749811"/>
            <a:ext cx="815528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19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en-US" altLang="zh-CN" sz="2000" dirty="0"/>
              <a:t>#include &lt;</a:t>
            </a:r>
            <a:r>
              <a:rPr kumimoji="1" lang="en-US" altLang="zh-CN" sz="2000" dirty="0" err="1"/>
              <a:t>iostream.h</a:t>
            </a:r>
            <a:r>
              <a:rPr kumimoji="1" lang="en-US" altLang="zh-CN" sz="2000" dirty="0"/>
              <a:t>&gt;</a:t>
            </a:r>
          </a:p>
          <a:p>
            <a:pPr algn="just"/>
            <a:r>
              <a:rPr kumimoji="1" lang="en-US" altLang="zh-CN" sz="2000" dirty="0"/>
              <a:t>class Date {</a:t>
            </a:r>
          </a:p>
          <a:p>
            <a:pPr algn="just"/>
            <a:r>
              <a:rPr kumimoji="1" lang="en-US" altLang="zh-CN" sz="2000" dirty="0"/>
              <a:t>    public:</a:t>
            </a:r>
          </a:p>
          <a:p>
            <a:pPr algn="just"/>
            <a:r>
              <a:rPr kumimoji="1" lang="en-US" altLang="zh-CN" sz="2000" dirty="0"/>
              <a:t>       Date(</a:t>
            </a:r>
            <a:r>
              <a:rPr kumimoji="1" lang="en-US" altLang="zh-CN" sz="2000" dirty="0" err="1"/>
              <a:t>int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y,int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m,int</a:t>
            </a:r>
            <a:r>
              <a:rPr kumimoji="1" lang="en-US" altLang="zh-CN" sz="2000" dirty="0"/>
              <a:t> d); </a:t>
            </a:r>
          </a:p>
          <a:p>
            <a:pPr algn="just"/>
            <a:r>
              <a:rPr kumimoji="1" lang="en-US" altLang="zh-CN" sz="2000" dirty="0"/>
              <a:t>       void </a:t>
            </a:r>
            <a:r>
              <a:rPr kumimoji="1" lang="en-US" altLang="zh-CN" sz="2000" dirty="0" err="1"/>
              <a:t>showDate</a:t>
            </a:r>
            <a:r>
              <a:rPr kumimoji="1" lang="en-US" altLang="zh-CN" sz="2000" dirty="0"/>
              <a:t>();</a:t>
            </a:r>
          </a:p>
          <a:p>
            <a:pPr algn="just"/>
            <a:r>
              <a:rPr kumimoji="1" lang="en-US" altLang="zh-CN" sz="2000" dirty="0"/>
              <a:t>       void </a:t>
            </a:r>
            <a:r>
              <a:rPr kumimoji="1" lang="en-US" altLang="zh-CN" sz="2000" dirty="0" err="1"/>
              <a:t>showDate</a:t>
            </a:r>
            <a:r>
              <a:rPr kumimoji="1" lang="en-US" altLang="zh-CN" sz="2000" dirty="0"/>
              <a:t>() </a:t>
            </a:r>
            <a:r>
              <a:rPr kumimoji="1" lang="en-US" altLang="zh-CN" sz="2000" dirty="0" err="1">
                <a:solidFill>
                  <a:srgbClr val="FF3300"/>
                </a:solidFill>
              </a:rPr>
              <a:t>const</a:t>
            </a:r>
            <a:r>
              <a:rPr kumimoji="1" lang="en-US" altLang="zh-CN" sz="2000" dirty="0">
                <a:solidFill>
                  <a:srgbClr val="FF3300"/>
                </a:solidFill>
              </a:rPr>
              <a:t>;</a:t>
            </a:r>
          </a:p>
          <a:p>
            <a:pPr algn="just"/>
            <a:r>
              <a:rPr kumimoji="1" lang="en-US" altLang="zh-CN" sz="2000" dirty="0"/>
              <a:t>    private: </a:t>
            </a:r>
            <a:r>
              <a:rPr kumimoji="1" lang="en-US" altLang="zh-CN" sz="2000" dirty="0" err="1"/>
              <a:t>int</a:t>
            </a:r>
            <a:r>
              <a:rPr kumimoji="1" lang="en-US" altLang="zh-CN" sz="2000" dirty="0"/>
              <a:t> year; </a:t>
            </a:r>
            <a:r>
              <a:rPr kumimoji="1" lang="en-US" altLang="zh-CN" sz="2000" dirty="0" err="1"/>
              <a:t>int</a:t>
            </a:r>
            <a:r>
              <a:rPr kumimoji="1" lang="en-US" altLang="zh-CN" sz="2000" dirty="0"/>
              <a:t> month; </a:t>
            </a:r>
            <a:r>
              <a:rPr kumimoji="1" lang="en-US" altLang="zh-CN" sz="2000" dirty="0" err="1"/>
              <a:t>int</a:t>
            </a:r>
            <a:r>
              <a:rPr kumimoji="1" lang="en-US" altLang="zh-CN" sz="2000" dirty="0"/>
              <a:t> day;  };</a:t>
            </a:r>
          </a:p>
          <a:p>
            <a:pPr algn="just"/>
            <a:r>
              <a:rPr kumimoji="1" lang="en-US" altLang="zh-CN" sz="2000" dirty="0"/>
              <a:t>Date::Date(</a:t>
            </a:r>
            <a:r>
              <a:rPr kumimoji="1" lang="en-US" altLang="zh-CN" sz="2000" dirty="0" err="1"/>
              <a:t>int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y,int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m,int</a:t>
            </a:r>
            <a:r>
              <a:rPr kumimoji="1" lang="en-US" altLang="zh-CN" sz="2000" dirty="0"/>
              <a:t> d):year(y),month(m),day(d){ }</a:t>
            </a:r>
          </a:p>
          <a:p>
            <a:pPr algn="just"/>
            <a:r>
              <a:rPr kumimoji="1" lang="en-US" altLang="zh-CN" sz="2000" dirty="0">
                <a:solidFill>
                  <a:srgbClr val="FF33CC"/>
                </a:solidFill>
              </a:rPr>
              <a:t>void Date::</a:t>
            </a:r>
            <a:r>
              <a:rPr kumimoji="1" lang="en-US" altLang="zh-CN" sz="2000" dirty="0" err="1">
                <a:solidFill>
                  <a:srgbClr val="FF33CC"/>
                </a:solidFill>
              </a:rPr>
              <a:t>showDate</a:t>
            </a:r>
            <a:r>
              <a:rPr kumimoji="1" lang="en-US" altLang="zh-CN" sz="2000" dirty="0">
                <a:solidFill>
                  <a:srgbClr val="FF33CC"/>
                </a:solidFill>
              </a:rPr>
              <a:t>()</a:t>
            </a:r>
          </a:p>
          <a:p>
            <a:pPr algn="just"/>
            <a:r>
              <a:rPr kumimoji="1" lang="en-US" altLang="zh-CN" sz="2000" dirty="0"/>
              <a:t>{   </a:t>
            </a:r>
            <a:r>
              <a:rPr kumimoji="1" lang="en-US" altLang="zh-CN" sz="2000" dirty="0" err="1"/>
              <a:t>cout</a:t>
            </a:r>
            <a:r>
              <a:rPr kumimoji="1" lang="en-US" altLang="zh-CN" sz="2000" dirty="0"/>
              <a:t>&lt;&lt;"ShowDate1:"&lt;&lt;</a:t>
            </a:r>
            <a:r>
              <a:rPr kumimoji="1" lang="en-US" altLang="zh-CN" sz="2000" dirty="0" err="1"/>
              <a:t>endl</a:t>
            </a:r>
            <a:r>
              <a:rPr kumimoji="1" lang="en-US" altLang="zh-CN" sz="2000" dirty="0"/>
              <a:t>;</a:t>
            </a:r>
          </a:p>
          <a:p>
            <a:pPr algn="just"/>
            <a:r>
              <a:rPr kumimoji="1" lang="en-US" altLang="zh-CN" sz="2000" dirty="0"/>
              <a:t>     </a:t>
            </a:r>
            <a:r>
              <a:rPr kumimoji="1" lang="en-US" altLang="zh-CN" sz="2000" dirty="0" err="1"/>
              <a:t>cout</a:t>
            </a:r>
            <a:r>
              <a:rPr kumimoji="1" lang="en-US" altLang="zh-CN" sz="2000" dirty="0"/>
              <a:t>&lt;&lt;year&lt;&lt;"."&lt;&lt;month&lt;&lt;"."&lt;&lt;day&lt;&lt;</a:t>
            </a:r>
            <a:r>
              <a:rPr kumimoji="1" lang="en-US" altLang="zh-CN" sz="2000" dirty="0" err="1"/>
              <a:t>endl</a:t>
            </a:r>
            <a:r>
              <a:rPr kumimoji="1" lang="en-US" altLang="zh-CN" sz="2000" dirty="0"/>
              <a:t>;}</a:t>
            </a:r>
          </a:p>
          <a:p>
            <a:pPr algn="just"/>
            <a:r>
              <a:rPr kumimoji="1" lang="en-US" altLang="zh-CN" sz="2000" dirty="0">
                <a:solidFill>
                  <a:srgbClr val="FF33CC"/>
                </a:solidFill>
              </a:rPr>
              <a:t>void Date::</a:t>
            </a:r>
            <a:r>
              <a:rPr kumimoji="1" lang="en-US" altLang="zh-CN" sz="2000" dirty="0" err="1">
                <a:solidFill>
                  <a:srgbClr val="FF33CC"/>
                </a:solidFill>
              </a:rPr>
              <a:t>showDate</a:t>
            </a:r>
            <a:r>
              <a:rPr kumimoji="1" lang="en-US" altLang="zh-CN" sz="2000" dirty="0">
                <a:solidFill>
                  <a:srgbClr val="FF33CC"/>
                </a:solidFill>
              </a:rPr>
              <a:t>()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>
                <a:solidFill>
                  <a:srgbClr val="FF3300"/>
                </a:solidFill>
              </a:rPr>
              <a:t>const</a:t>
            </a:r>
            <a:endParaRPr kumimoji="1" lang="en-US" altLang="zh-CN" sz="2000" dirty="0">
              <a:solidFill>
                <a:srgbClr val="FF3300"/>
              </a:solidFill>
            </a:endParaRPr>
          </a:p>
          <a:p>
            <a:pPr algn="just"/>
            <a:r>
              <a:rPr kumimoji="1" lang="en-US" altLang="zh-CN" sz="2000" dirty="0"/>
              <a:t>{   </a:t>
            </a:r>
            <a:r>
              <a:rPr kumimoji="1" lang="en-US" altLang="zh-CN" sz="2000" dirty="0" err="1"/>
              <a:t>cout</a:t>
            </a:r>
            <a:r>
              <a:rPr kumimoji="1" lang="en-US" altLang="zh-CN" sz="2000" dirty="0"/>
              <a:t>&lt;&lt;"ShowDate2:"&lt;&lt;</a:t>
            </a:r>
            <a:r>
              <a:rPr kumimoji="1" lang="en-US" altLang="zh-CN" sz="2000" dirty="0" err="1"/>
              <a:t>endl</a:t>
            </a:r>
            <a:r>
              <a:rPr kumimoji="1" lang="en-US" altLang="zh-CN" sz="2000" dirty="0"/>
              <a:t>;</a:t>
            </a:r>
          </a:p>
          <a:p>
            <a:pPr algn="just"/>
            <a:r>
              <a:rPr kumimoji="1" lang="en-US" altLang="zh-CN" sz="2000" dirty="0"/>
              <a:t>     </a:t>
            </a:r>
            <a:r>
              <a:rPr kumimoji="1" lang="en-US" altLang="zh-CN" sz="2000" dirty="0" err="1"/>
              <a:t>cout</a:t>
            </a:r>
            <a:r>
              <a:rPr kumimoji="1" lang="en-US" altLang="zh-CN" sz="2000" dirty="0"/>
              <a:t>&lt;&lt;year&lt;&lt;"."&lt;&lt;month&lt;&lt;"."&lt;&lt;day&lt;&lt;</a:t>
            </a:r>
            <a:r>
              <a:rPr kumimoji="1" lang="en-US" altLang="zh-CN" sz="2000" dirty="0" err="1"/>
              <a:t>endl</a:t>
            </a:r>
            <a:r>
              <a:rPr kumimoji="1" lang="en-US" altLang="zh-CN" sz="2000" dirty="0"/>
              <a:t>; } </a:t>
            </a:r>
          </a:p>
          <a:p>
            <a:pPr algn="just"/>
            <a:r>
              <a:rPr kumimoji="1" lang="en-US" altLang="zh-CN" sz="2000" dirty="0"/>
              <a:t>void main()</a:t>
            </a:r>
          </a:p>
          <a:p>
            <a:pPr algn="just"/>
            <a:r>
              <a:rPr kumimoji="1" lang="en-US" altLang="zh-CN" sz="2000" dirty="0"/>
              <a:t>{   Date date1(1998,4,28); date1.showDate();          </a:t>
            </a:r>
          </a:p>
          <a:p>
            <a:pPr algn="just"/>
            <a:r>
              <a:rPr kumimoji="1" lang="en-US" altLang="zh-CN" sz="2000" dirty="0"/>
              <a:t>    </a:t>
            </a:r>
            <a:r>
              <a:rPr kumimoji="1" lang="en-US" altLang="zh-CN" sz="2000" dirty="0" err="1">
                <a:solidFill>
                  <a:srgbClr val="FF3300"/>
                </a:solidFill>
              </a:rPr>
              <a:t>const</a:t>
            </a:r>
            <a:r>
              <a:rPr kumimoji="1" lang="en-US" altLang="zh-CN" sz="2000" dirty="0">
                <a:solidFill>
                  <a:srgbClr val="FF3300"/>
                </a:solidFill>
              </a:rPr>
              <a:t> Date date2(2002,11,14); date2.showDate(); </a:t>
            </a:r>
            <a:r>
              <a:rPr kumimoji="1" lang="en-US" altLang="zh-CN" sz="2000" dirty="0">
                <a:solidFill>
                  <a:srgbClr val="000000"/>
                </a:solidFill>
              </a:rPr>
              <a:t>}</a:t>
            </a:r>
            <a:r>
              <a:rPr kumimoji="1" lang="en-US" altLang="zh-CN" sz="2000" dirty="0"/>
              <a:t> </a:t>
            </a:r>
          </a:p>
          <a:p>
            <a:pPr algn="just"/>
            <a:r>
              <a:rPr kumimoji="1" lang="en-US" altLang="zh-CN" sz="2000" dirty="0"/>
              <a:t>}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14.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常成员函数的使用举例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832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111"/>
          <p:cNvGraphicFramePr>
            <a:graphicFrameLocks noGrp="1"/>
          </p:cNvGraphicFramePr>
          <p:nvPr/>
        </p:nvGraphicFramePr>
        <p:xfrm>
          <a:off x="1983423" y="1067048"/>
          <a:ext cx="8231505" cy="5274895"/>
        </p:xfrm>
        <a:graphic>
          <a:graphicData uri="http://schemas.openxmlformats.org/drawingml/2006/table">
            <a:tbl>
              <a:tblPr/>
              <a:tblGrid>
                <a:gridCol w="3734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6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00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Time </a:t>
                      </a: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t = Time(1,2,3);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Time t = Time(1,2,3);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a = 10;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a = 10;</a:t>
                      </a:r>
                    </a:p>
                  </a:txBody>
                  <a:tcPr marL="91461" marR="91461" marT="45737" marB="457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是常对象，其成员值在任何情况下都不能被改变。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a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是常变量，其值不能被改变</a:t>
                      </a:r>
                    </a:p>
                  </a:txBody>
                  <a:tcPr marL="91461" marR="91461" marT="45737" marB="457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8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void Time::fun() const;</a:t>
                      </a:r>
                    </a:p>
                  </a:txBody>
                  <a:tcPr marL="91461" marR="91461" marT="45737" marB="457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fun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是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Time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类的常成员函数，可以调用该函数，但不能修改本类中的数据成员（非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mutable）</a:t>
                      </a:r>
                    </a:p>
                  </a:txBody>
                  <a:tcPr marL="91461" marR="91461" marT="45737" marB="457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9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Time * const pt;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 * const pa;</a:t>
                      </a:r>
                    </a:p>
                  </a:txBody>
                  <a:tcPr marL="91461" marR="91461" marT="45737" marB="457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pt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是指向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Time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对象的常指针，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pa 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是指向整数的常指针。指针值不能改变。</a:t>
                      </a:r>
                    </a:p>
                  </a:txBody>
                  <a:tcPr marL="91461" marR="91461" marT="45737" marB="457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Time *</a:t>
                      </a: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const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int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 *pa;</a:t>
                      </a:r>
                    </a:p>
                  </a:txBody>
                  <a:tcPr marL="91461" marR="91461" marT="45737" marB="457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tx1"/>
                          </a:solidFill>
                          <a:latin typeface="Times New Roman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pt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是指向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Time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类常对象的指针，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pa</a:t>
                      </a: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pitchFamily="2" charset="-122"/>
                        </a:rPr>
                        <a:t>是指向常整数的指针，不能通过指针来改变指向的对象（值）</a:t>
                      </a:r>
                    </a:p>
                  </a:txBody>
                  <a:tcPr marL="91461" marR="91461" marT="45737" marB="457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err="1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const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型数据的小结</a:t>
            </a:r>
          </a:p>
        </p:txBody>
      </p:sp>
    </p:spTree>
    <p:extLst>
      <p:ext uri="{BB962C8B-B14F-4D97-AF65-F5344CB8AC3E}">
        <p14:creationId xmlns:p14="http://schemas.microsoft.com/office/powerpoint/2010/main" val="14573258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8</a:t>
            </a:r>
            <a:endParaRPr lang="en-US" altLang="zh-CN" sz="1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方正兰亭细黑_GBK"/>
              <a:sym typeface="微软雅黑" pitchFamily="34" charset="-122"/>
            </a:endParaRP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第八部分</a:t>
            </a:r>
            <a:endParaRPr lang="zh-CN" altLang="en-US" sz="5400" dirty="0">
              <a:latin typeface="Impact" pitchFamily="34" charset="0"/>
              <a:ea typeface="方正大黑简体" pitchFamily="65" charset="-122"/>
            </a:endParaRP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5444802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5382890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4000" kern="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多文件</a:t>
            </a:r>
            <a:endParaRPr lang="zh-CN" altLang="zh-CN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16119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22177" y="1413202"/>
            <a:ext cx="10777597" cy="41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2801" kern="0" dirty="0"/>
              <a:t>一个源程序可以划分为多个源文件：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sz="2801" kern="0" dirty="0"/>
              <a:t>类声明文件（</a:t>
            </a:r>
            <a:r>
              <a:rPr lang="en-US" altLang="zh-CN" sz="2801" kern="0" dirty="0"/>
              <a:t>.h</a:t>
            </a:r>
            <a:r>
              <a:rPr lang="zh-CN" altLang="en-US" sz="2801" kern="0" dirty="0"/>
              <a:t>文件）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sz="2801" kern="0" dirty="0"/>
              <a:t>类实现文件（</a:t>
            </a:r>
            <a:r>
              <a:rPr lang="en-US" altLang="zh-CN" sz="2801" kern="0" dirty="0"/>
              <a:t>.</a:t>
            </a:r>
            <a:r>
              <a:rPr lang="en-US" altLang="zh-CN" sz="2801" kern="0" dirty="0" err="1"/>
              <a:t>cpp</a:t>
            </a:r>
            <a:r>
              <a:rPr lang="zh-CN" altLang="en-US" sz="2801" kern="0" dirty="0"/>
              <a:t>文件）</a:t>
            </a:r>
          </a:p>
          <a:p>
            <a:pPr lvl="1">
              <a:lnSpc>
                <a:spcPct val="130000"/>
              </a:lnSpc>
              <a:defRPr/>
            </a:pPr>
            <a:r>
              <a:rPr lang="zh-CN" altLang="en-US" sz="2801" kern="0" dirty="0"/>
              <a:t>类的使用文件（</a:t>
            </a:r>
            <a:r>
              <a:rPr lang="en-US" altLang="zh-CN" sz="2801" kern="0" dirty="0"/>
              <a:t>main()</a:t>
            </a:r>
            <a:r>
              <a:rPr lang="zh-CN" altLang="zh-CN" sz="2801" kern="0" dirty="0"/>
              <a:t>所在的</a:t>
            </a:r>
            <a:r>
              <a:rPr lang="en-US" altLang="zh-CN" sz="2801" kern="0" dirty="0"/>
              <a:t>.</a:t>
            </a:r>
            <a:r>
              <a:rPr lang="en-US" altLang="zh-CN" sz="2801" kern="0" dirty="0" err="1"/>
              <a:t>cpp</a:t>
            </a:r>
            <a:r>
              <a:rPr lang="zh-CN" altLang="zh-CN" sz="2801" kern="0" dirty="0"/>
              <a:t>文件</a:t>
            </a:r>
            <a:r>
              <a:rPr lang="zh-CN" altLang="en-US" sz="2801" kern="0" dirty="0"/>
              <a:t>）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2801" kern="0" dirty="0"/>
              <a:t>利用工程来组合各个文件。</a:t>
            </a:r>
          </a:p>
        </p:txBody>
      </p:sp>
      <p:pic>
        <p:nvPicPr>
          <p:cNvPr id="5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C++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程序的多文件组成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6779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82551" y="990829"/>
            <a:ext cx="11233248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400" kern="0" dirty="0" smtClean="0"/>
              <a:t>一</a:t>
            </a:r>
            <a:r>
              <a:rPr lang="zh-CN" altLang="en-US" sz="2400" kern="0" dirty="0"/>
              <a:t>个源程序按照结构划分为</a:t>
            </a:r>
            <a:r>
              <a:rPr lang="en-US" altLang="zh-CN" sz="2400" kern="0" dirty="0"/>
              <a:t>3</a:t>
            </a:r>
            <a:r>
              <a:rPr lang="zh-CN" altLang="en-US" sz="2400" kern="0" dirty="0"/>
              <a:t>个</a:t>
            </a:r>
            <a:r>
              <a:rPr lang="zh-CN" altLang="en-US" sz="2400" kern="0" dirty="0" smtClean="0"/>
              <a:t>文件：</a:t>
            </a:r>
            <a:endParaRPr lang="zh-CN" altLang="en-US" sz="2400" kern="0" dirty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>
                <a:solidFill>
                  <a:srgbClr val="FF0000"/>
                </a:solidFill>
              </a:rPr>
              <a:t>// </a:t>
            </a:r>
            <a:r>
              <a:rPr lang="zh-CN" altLang="en-US" sz="2000" b="0" kern="0" dirty="0">
                <a:solidFill>
                  <a:srgbClr val="FF0000"/>
                </a:solidFill>
              </a:rPr>
              <a:t>文件</a:t>
            </a:r>
            <a:r>
              <a:rPr lang="en-US" altLang="zh-CN" sz="2000" b="0" kern="0" dirty="0">
                <a:solidFill>
                  <a:srgbClr val="FF0000"/>
                </a:solidFill>
              </a:rPr>
              <a:t>1 </a:t>
            </a:r>
            <a:r>
              <a:rPr lang="en-US" altLang="zh-CN" sz="2000" b="0" kern="0" dirty="0" err="1">
                <a:solidFill>
                  <a:srgbClr val="FF0000"/>
                </a:solidFill>
              </a:rPr>
              <a:t>student.h</a:t>
            </a:r>
            <a:r>
              <a:rPr lang="en-US" altLang="zh-CN" sz="2000" b="0" kern="0" dirty="0">
                <a:solidFill>
                  <a:srgbClr val="FF0000"/>
                </a:solidFill>
              </a:rPr>
              <a:t> </a:t>
            </a:r>
            <a:r>
              <a:rPr lang="zh-CN" altLang="en-US" sz="2000" b="0" kern="0" dirty="0">
                <a:solidFill>
                  <a:srgbClr val="FF0000"/>
                </a:solidFill>
              </a:rPr>
              <a:t>（类的声明部分）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#include&lt;</a:t>
            </a:r>
            <a:r>
              <a:rPr lang="en-US" altLang="zh-CN" sz="2000" b="0" kern="0" dirty="0" err="1"/>
              <a:t>iostream.h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#include&lt;</a:t>
            </a:r>
            <a:r>
              <a:rPr lang="en-US" altLang="zh-CN" sz="2000" b="0" kern="0" dirty="0" err="1"/>
              <a:t>string.h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class Student 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private:	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char *name; 		// </a:t>
            </a:r>
            <a:r>
              <a:rPr lang="zh-CN" altLang="en-US" sz="2000" b="0" kern="0" dirty="0"/>
              <a:t>学生姓名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      </a:t>
            </a:r>
            <a:r>
              <a:rPr lang="en-US" altLang="zh-CN" sz="2000" b="0" kern="0" dirty="0"/>
              <a:t>char *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; 	// </a:t>
            </a:r>
            <a:r>
              <a:rPr lang="zh-CN" altLang="en-US" sz="2000" b="0" kern="0" dirty="0"/>
              <a:t>学生学号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	  </a:t>
            </a:r>
            <a:r>
              <a:rPr lang="en-US" altLang="zh-CN" sz="2000" b="0" kern="0" dirty="0"/>
              <a:t>float score; 		// </a:t>
            </a:r>
            <a:r>
              <a:rPr lang="zh-CN" altLang="en-US" sz="2000" b="0" kern="0" dirty="0"/>
              <a:t>学生成绩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public:     		// </a:t>
            </a:r>
            <a:r>
              <a:rPr lang="zh-CN" altLang="en-US" sz="2000" b="0" kern="0" dirty="0"/>
              <a:t>类的外部接口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      </a:t>
            </a:r>
            <a:r>
              <a:rPr lang="en-US" altLang="zh-CN" sz="2000" b="0" kern="0" dirty="0"/>
              <a:t>Student(char *name1,char *stu_no1,float score1); // </a:t>
            </a:r>
            <a:r>
              <a:rPr lang="zh-CN" altLang="en-US" sz="2000" b="0" kern="0" dirty="0"/>
              <a:t>构造函数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	   </a:t>
            </a:r>
            <a:r>
              <a:rPr lang="en-US" altLang="zh-CN" sz="2000" b="0" kern="0" dirty="0"/>
              <a:t>~Student(); 	              // </a:t>
            </a:r>
            <a:r>
              <a:rPr lang="zh-CN" altLang="en-US" sz="2000" b="0" kern="0" dirty="0"/>
              <a:t>析构函数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      </a:t>
            </a:r>
            <a:r>
              <a:rPr lang="en-US" altLang="zh-CN" sz="2000" b="0" kern="0" dirty="0"/>
              <a:t>void modify(float score1); 	// </a:t>
            </a:r>
            <a:r>
              <a:rPr lang="zh-CN" altLang="en-US" sz="2000" b="0" kern="0" dirty="0"/>
              <a:t>数据修改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      </a:t>
            </a:r>
            <a:r>
              <a:rPr lang="en-US" altLang="zh-CN" sz="2000" b="0" kern="0" dirty="0"/>
              <a:t>void show(); 		// </a:t>
            </a:r>
            <a:r>
              <a:rPr lang="zh-CN" altLang="en-US" sz="2000" b="0" kern="0" dirty="0"/>
              <a:t>数据输出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};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15.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C++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程序的多文件组成示例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307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907205" y="990829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FF0000"/>
                </a:solidFill>
              </a:rPr>
              <a:t>// </a:t>
            </a:r>
            <a:r>
              <a:rPr lang="zh-CN" altLang="en-US" sz="2400" b="0" kern="0" dirty="0">
                <a:solidFill>
                  <a:srgbClr val="FF0000"/>
                </a:solidFill>
              </a:rPr>
              <a:t>文件</a:t>
            </a:r>
            <a:r>
              <a:rPr lang="en-US" altLang="zh-CN" sz="2400" b="0" kern="0" dirty="0">
                <a:solidFill>
                  <a:srgbClr val="FF0000"/>
                </a:solidFill>
              </a:rPr>
              <a:t>2 student.cpp (</a:t>
            </a:r>
            <a:r>
              <a:rPr lang="zh-CN" altLang="en-US" sz="2400" b="0" kern="0" dirty="0">
                <a:solidFill>
                  <a:srgbClr val="FF0000"/>
                </a:solidFill>
              </a:rPr>
              <a:t>类的实现部分</a:t>
            </a:r>
            <a:r>
              <a:rPr lang="en-US" altLang="zh-CN" sz="2400" b="0" kern="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 "</a:t>
            </a:r>
            <a:r>
              <a:rPr lang="en-US" altLang="zh-CN" sz="2000" b="0" kern="0" dirty="0" err="1"/>
              <a:t>student.h</a:t>
            </a:r>
            <a:r>
              <a:rPr lang="en-US" altLang="zh-CN" sz="2000" b="0" kern="0" dirty="0"/>
              <a:t>"      	// </a:t>
            </a:r>
            <a:r>
              <a:rPr lang="zh-CN" altLang="en-US" sz="2000" b="0" kern="0" dirty="0"/>
              <a:t>包含类的声明文件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 err="1"/>
              <a:t>Student∷Student</a:t>
            </a:r>
            <a:r>
              <a:rPr lang="en-US" altLang="zh-CN" sz="2000" b="0" kern="0" dirty="0"/>
              <a:t>(char *name1,char *stu_no1,float score1)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     name=new char[</a:t>
            </a:r>
            <a:r>
              <a:rPr lang="en-US" altLang="zh-CN" sz="2000" b="0" kern="0" dirty="0" err="1"/>
              <a:t>strlen</a:t>
            </a:r>
            <a:r>
              <a:rPr lang="en-US" altLang="zh-CN" sz="2000" b="0" kern="0" dirty="0"/>
              <a:t>(name1)+1];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</a:t>
            </a:r>
            <a:r>
              <a:rPr lang="en-US" altLang="zh-CN" sz="2000" b="0" kern="0" dirty="0" err="1"/>
              <a:t>strcpy</a:t>
            </a:r>
            <a:r>
              <a:rPr lang="en-US" altLang="zh-CN" sz="2000" b="0" kern="0" dirty="0"/>
              <a:t>(name,name1);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=new char[</a:t>
            </a:r>
            <a:r>
              <a:rPr lang="en-US" altLang="zh-CN" sz="2000" b="0" kern="0" dirty="0" err="1"/>
              <a:t>strlen</a:t>
            </a:r>
            <a:r>
              <a:rPr lang="en-US" altLang="zh-CN" sz="2000" b="0" kern="0" dirty="0"/>
              <a:t>(stu_no1)+1];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</a:t>
            </a:r>
            <a:r>
              <a:rPr lang="en-US" altLang="zh-CN" sz="2000" b="0" kern="0" dirty="0" err="1"/>
              <a:t>strcpy</a:t>
            </a:r>
            <a:r>
              <a:rPr lang="en-US" altLang="zh-CN" sz="2000" b="0" kern="0" dirty="0"/>
              <a:t>(stu_no,stu_no1);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score=score1;    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Student∷~Student()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	 delete []name;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delete []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;     }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void </a:t>
            </a:r>
            <a:r>
              <a:rPr lang="en-US" altLang="zh-CN" sz="2000" b="0" kern="0" dirty="0" err="1"/>
              <a:t>Student∷modify</a:t>
            </a:r>
            <a:r>
              <a:rPr lang="en-US" altLang="zh-CN" sz="2000" b="0" kern="0" dirty="0"/>
              <a:t>(float score1)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     score=score1; 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void </a:t>
            </a:r>
            <a:r>
              <a:rPr lang="en-US" altLang="zh-CN" sz="2000" b="0" kern="0" dirty="0" err="1"/>
              <a:t>Student∷show</a:t>
            </a:r>
            <a:r>
              <a:rPr lang="en-US" altLang="zh-CN" sz="2000" b="0" kern="0" dirty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	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 name: "&lt;&lt;name;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 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: "&lt;&lt;</a:t>
            </a:r>
            <a:r>
              <a:rPr lang="en-US" altLang="zh-CN" sz="2000" b="0" kern="0" dirty="0" err="1"/>
              <a:t>stu_no</a:t>
            </a:r>
            <a:r>
              <a:rPr lang="en-US" altLang="zh-CN" sz="20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	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 score: "&lt;&lt;score;     }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15.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C++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程序的多文件组成示例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7936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907205" y="990829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None/>
              <a:defRPr/>
            </a:pPr>
            <a:r>
              <a:rPr lang="en-US" altLang="zh-CN" sz="2400" b="0" kern="0" dirty="0">
                <a:solidFill>
                  <a:srgbClr val="FF0000"/>
                </a:solidFill>
              </a:rPr>
              <a:t>// </a:t>
            </a:r>
            <a:r>
              <a:rPr lang="zh-CN" altLang="en-US" sz="2400" b="0" kern="0" dirty="0">
                <a:solidFill>
                  <a:srgbClr val="FF0000"/>
                </a:solidFill>
              </a:rPr>
              <a:t>文件</a:t>
            </a:r>
            <a:r>
              <a:rPr lang="en-US" altLang="zh-CN" sz="2400" b="0" kern="0" dirty="0">
                <a:solidFill>
                  <a:srgbClr val="FF0000"/>
                </a:solidFill>
              </a:rPr>
              <a:t>3 studentmain.cpp </a:t>
            </a:r>
            <a:r>
              <a:rPr lang="zh-CN" altLang="en-US" sz="2400" b="0" kern="0" dirty="0">
                <a:solidFill>
                  <a:srgbClr val="FF0000"/>
                </a:solidFill>
              </a:rPr>
              <a:t>（类的使用部分）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 "</a:t>
            </a:r>
            <a:r>
              <a:rPr lang="en-US" altLang="zh-CN" sz="2000" b="0" kern="0" dirty="0" err="1"/>
              <a:t>student.h</a:t>
            </a:r>
            <a:r>
              <a:rPr lang="en-US" altLang="zh-CN" sz="2000" b="0" kern="0" dirty="0"/>
              <a:t>"   	// </a:t>
            </a:r>
            <a:r>
              <a:rPr lang="zh-CN" altLang="en-US" sz="2000" b="0" kern="0" dirty="0"/>
              <a:t>包含类的声明文件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000" b="0" kern="0" dirty="0"/>
              <a:t>void main()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000" b="0" kern="0" dirty="0"/>
              <a:t>{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Student stu1("Liming","990201",90);	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stu1.show();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stu1.modify(88);   	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000" b="0" kern="0" dirty="0"/>
              <a:t>	    stu1.show();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CN" sz="2000" b="0" kern="0" dirty="0"/>
              <a:t>} 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604867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15.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C++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程序的多文件组成示例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0646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22177" y="1025763"/>
            <a:ext cx="10993622" cy="550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400" b="0" kern="0" dirty="0" smtClean="0"/>
              <a:t>要求： 利用</a:t>
            </a:r>
            <a:r>
              <a:rPr lang="zh-CN" altLang="en-US" sz="2400" b="0" kern="0" dirty="0"/>
              <a:t>类表示一个堆栈</a:t>
            </a:r>
            <a:r>
              <a:rPr lang="en-US" altLang="zh-CN" sz="2400" b="0" kern="0" dirty="0"/>
              <a:t>(stack)</a:t>
            </a:r>
            <a:r>
              <a:rPr lang="zh-CN" altLang="en-US" sz="2400" b="0" kern="0" dirty="0"/>
              <a:t>，并为此堆栈建立</a:t>
            </a:r>
            <a:r>
              <a:rPr lang="en-US" altLang="zh-CN" sz="2400" b="0" kern="0" dirty="0"/>
              <a:t>push()</a:t>
            </a:r>
            <a:r>
              <a:rPr lang="zh-CN" altLang="en-US" sz="2400" b="0" kern="0" dirty="0"/>
              <a:t>、</a:t>
            </a:r>
            <a:r>
              <a:rPr lang="en-US" altLang="zh-CN" sz="2400" b="0" kern="0" dirty="0"/>
              <a:t>pop()</a:t>
            </a:r>
            <a:r>
              <a:rPr lang="zh-CN" altLang="en-US" sz="2400" b="0" kern="0" dirty="0"/>
              <a:t>及显示堆栈内容的</a:t>
            </a:r>
            <a:r>
              <a:rPr lang="en-US" altLang="zh-CN" sz="2400" b="0" kern="0" dirty="0" err="1"/>
              <a:t>showstack</a:t>
            </a:r>
            <a:r>
              <a:rPr lang="en-US" altLang="zh-CN" sz="2400" b="0" kern="0" dirty="0"/>
              <a:t>()</a:t>
            </a:r>
            <a:r>
              <a:rPr lang="zh-CN" altLang="en-US" sz="2400" b="0" kern="0" dirty="0"/>
              <a:t>等</a:t>
            </a:r>
            <a:r>
              <a:rPr lang="zh-CN" altLang="en-US" sz="2400" b="0" kern="0" dirty="0" smtClean="0"/>
              <a:t>函数；</a:t>
            </a:r>
            <a:endParaRPr lang="zh-CN" altLang="en-US" sz="2400" b="0" kern="0" dirty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//</a:t>
            </a:r>
            <a:r>
              <a:rPr lang="zh-CN" altLang="en-US" sz="2000" b="0" kern="0" dirty="0"/>
              <a:t>文件</a:t>
            </a:r>
            <a:r>
              <a:rPr lang="en-US" altLang="zh-CN" sz="2000" b="0" kern="0" dirty="0"/>
              <a:t>1 </a:t>
            </a:r>
            <a:r>
              <a:rPr lang="en-US" altLang="zh-CN" sz="2000" b="0" kern="0" dirty="0" err="1"/>
              <a:t>stack.h</a:t>
            </a:r>
            <a:endParaRPr lang="en-US" altLang="zh-CN" sz="2000" b="0" kern="0" dirty="0"/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 &lt;</a:t>
            </a:r>
            <a:r>
              <a:rPr lang="en-US" altLang="zh-CN" sz="2000" b="0" kern="0" dirty="0" err="1"/>
              <a:t>iostream.h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 &lt;</a:t>
            </a:r>
            <a:r>
              <a:rPr lang="en-US" altLang="zh-CN" sz="2000" b="0" kern="0" dirty="0" err="1"/>
              <a:t>iomanip.h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 &lt;</a:t>
            </a:r>
            <a:r>
              <a:rPr lang="en-US" altLang="zh-CN" sz="2000" b="0" kern="0" dirty="0" err="1"/>
              <a:t>ctype.h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 err="1"/>
              <a:t>const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SIZE=10;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class stack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    </a:t>
            </a: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stck</a:t>
            </a:r>
            <a:r>
              <a:rPr lang="en-US" altLang="zh-CN" sz="2000" b="0" kern="0" dirty="0"/>
              <a:t>[SIZE];       	</a:t>
            </a:r>
            <a:r>
              <a:rPr lang="en-US" altLang="zh-CN" sz="2000" b="0" kern="0" dirty="0" smtClean="0"/>
              <a:t>	// </a:t>
            </a:r>
            <a:r>
              <a:rPr lang="zh-CN" altLang="en-US" sz="2000" b="0" kern="0" dirty="0"/>
              <a:t>数组</a:t>
            </a:r>
            <a:r>
              <a:rPr lang="en-US" altLang="zh-CN" sz="2000" b="0" kern="0" dirty="0"/>
              <a:t>,</a:t>
            </a:r>
            <a:r>
              <a:rPr lang="zh-CN" altLang="en-US" sz="2000" b="0" kern="0" dirty="0"/>
              <a:t>用于存放栈中数据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    </a:t>
            </a: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tos</a:t>
            </a:r>
            <a:r>
              <a:rPr lang="en-US" altLang="zh-CN" sz="2000" b="0" kern="0" dirty="0"/>
              <a:t>;              		// </a:t>
            </a:r>
            <a:r>
              <a:rPr lang="zh-CN" altLang="en-US" sz="2000" b="0" kern="0" dirty="0"/>
              <a:t>栈顶位置（数组下标）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public: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stack();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void push(</a:t>
            </a: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ch</a:t>
            </a:r>
            <a:r>
              <a:rPr lang="en-US" altLang="zh-CN" sz="2000" b="0" kern="0" dirty="0"/>
              <a:t>);    	</a:t>
            </a:r>
            <a:r>
              <a:rPr lang="en-US" altLang="zh-CN" sz="2000" b="0" kern="0" dirty="0" smtClean="0"/>
              <a:t>	// </a:t>
            </a:r>
            <a:r>
              <a:rPr lang="zh-CN" altLang="en-US" sz="2000" b="0" kern="0" dirty="0"/>
              <a:t>将数据</a:t>
            </a:r>
            <a:r>
              <a:rPr lang="en-US" altLang="zh-CN" sz="2000" b="0" kern="0" dirty="0" err="1"/>
              <a:t>ch</a:t>
            </a:r>
            <a:r>
              <a:rPr lang="zh-CN" altLang="en-US" sz="2000" b="0" kern="0" dirty="0"/>
              <a:t>压入栈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    </a:t>
            </a: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pop();            		// </a:t>
            </a:r>
            <a:r>
              <a:rPr lang="zh-CN" altLang="en-US" sz="2000" b="0" kern="0" dirty="0"/>
              <a:t>将栈顶数据弹出栈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zh-CN" altLang="en-US" sz="2000" b="0" kern="0" dirty="0"/>
              <a:t>    </a:t>
            </a:r>
            <a:r>
              <a:rPr lang="en-US" altLang="zh-CN" sz="2000" b="0" kern="0" dirty="0"/>
              <a:t>void </a:t>
            </a:r>
            <a:r>
              <a:rPr lang="en-US" altLang="zh-CN" sz="2000" b="0" kern="0" dirty="0" err="1"/>
              <a:t>ShowStack</a:t>
            </a:r>
            <a:r>
              <a:rPr lang="en-US" altLang="zh-CN" sz="2000" b="0" kern="0" dirty="0"/>
              <a:t>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};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16.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多文件示例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9743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78695" y="611128"/>
            <a:ext cx="8437928" cy="59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Rectangle duplicate (</a:t>
            </a:r>
            <a:r>
              <a:rPr lang="en-US" altLang="zh-CN" sz="2000" b="0" dirty="0" err="1"/>
              <a:t>const</a:t>
            </a:r>
            <a:r>
              <a:rPr lang="en-US" altLang="zh-CN" sz="2000" b="0" dirty="0"/>
              <a:t> Rectangle&amp; </a:t>
            </a:r>
            <a:r>
              <a:rPr lang="en-US" altLang="zh-CN" sz="2000" b="0" dirty="0" err="1"/>
              <a:t>param</a:t>
            </a:r>
            <a:r>
              <a:rPr lang="en-US" altLang="zh-CN" sz="2000" b="0" dirty="0"/>
              <a:t>) </a:t>
            </a:r>
            <a:endParaRPr lang="en-US" altLang="zh-CN" sz="2000" b="0" dirty="0" smtClean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 smtClean="0"/>
              <a:t>{ </a:t>
            </a:r>
            <a:endParaRPr lang="en-US" altLang="zh-CN" sz="2000" b="0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	Rectangle res;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res.width</a:t>
            </a:r>
            <a:r>
              <a:rPr lang="en-US" altLang="zh-CN" sz="2000" b="0" dirty="0"/>
              <a:t> = </a:t>
            </a:r>
            <a:r>
              <a:rPr lang="en-US" altLang="zh-CN" sz="2000" b="0" dirty="0" err="1"/>
              <a:t>param.width</a:t>
            </a:r>
            <a:r>
              <a:rPr lang="en-US" altLang="zh-CN" sz="2000" b="0" dirty="0"/>
              <a:t>*2;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res.height</a:t>
            </a:r>
            <a:r>
              <a:rPr lang="en-US" altLang="zh-CN" sz="2000" b="0" dirty="0"/>
              <a:t> = </a:t>
            </a:r>
            <a:r>
              <a:rPr lang="en-US" altLang="zh-CN" sz="2000" b="0" dirty="0" err="1"/>
              <a:t>param.height</a:t>
            </a:r>
            <a:r>
              <a:rPr lang="en-US" altLang="zh-CN" sz="2000" b="0" dirty="0"/>
              <a:t>*2;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 smtClean="0"/>
              <a:t>	return </a:t>
            </a:r>
            <a:r>
              <a:rPr lang="en-US" altLang="zh-CN" sz="2000" b="0" dirty="0"/>
              <a:t>res;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}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 err="1"/>
              <a:t>int</a:t>
            </a:r>
            <a:r>
              <a:rPr lang="en-US" altLang="zh-CN" sz="2000" b="0" dirty="0"/>
              <a:t> main () </a:t>
            </a:r>
            <a:endParaRPr lang="en-US" altLang="zh-CN" sz="2000" b="0" dirty="0" smtClean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 smtClean="0"/>
              <a:t>{ </a:t>
            </a:r>
            <a:endParaRPr lang="en-US" altLang="zh-CN" sz="2000" b="0" dirty="0"/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	Rectangle foo;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	Rectangle bar (2,3);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	foo = duplicate (bar);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cout</a:t>
            </a:r>
            <a:r>
              <a:rPr lang="en-US" altLang="zh-CN" sz="2000" b="0" dirty="0"/>
              <a:t> &lt;&lt; </a:t>
            </a:r>
            <a:r>
              <a:rPr lang="en-US" altLang="zh-CN" sz="2000" b="0" dirty="0" err="1"/>
              <a:t>foo.area</a:t>
            </a:r>
            <a:r>
              <a:rPr lang="en-US" altLang="zh-CN" sz="2000" b="0" dirty="0"/>
              <a:t>() &lt;&lt; '\n';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	return 0; </a:t>
            </a:r>
          </a:p>
          <a:p>
            <a:pPr marL="0" indent="0">
              <a:lnSpc>
                <a:spcPct val="110000"/>
              </a:lnSpc>
              <a:buClr>
                <a:schemeClr val="tx1"/>
              </a:buClr>
              <a:buNone/>
              <a:defRPr/>
            </a:pPr>
            <a:r>
              <a:rPr lang="en-US" altLang="zh-CN" sz="2000" b="0" dirty="0"/>
              <a:t>}</a:t>
            </a:r>
            <a:endParaRPr lang="zh-CN" altLang="en-US" sz="2000" b="0" kern="0" dirty="0">
              <a:latin typeface="宋体" pitchFamily="2" charset="-122"/>
            </a:endParaRP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 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Friend functions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8364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907205" y="990829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// </a:t>
            </a:r>
            <a:r>
              <a:rPr lang="zh-CN" altLang="en-US" sz="2000" b="0" kern="0" dirty="0"/>
              <a:t>文件</a:t>
            </a:r>
            <a:r>
              <a:rPr lang="en-US" altLang="zh-CN" sz="2000" b="0" kern="0" dirty="0"/>
              <a:t>2 stack.cpp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 &lt;</a:t>
            </a:r>
            <a:r>
              <a:rPr lang="en-US" altLang="zh-CN" sz="2000" b="0" kern="0" dirty="0" err="1"/>
              <a:t>iostream.h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 "</a:t>
            </a:r>
            <a:r>
              <a:rPr lang="en-US" altLang="zh-CN" sz="2000" b="0" kern="0" dirty="0" err="1"/>
              <a:t>stack.h</a:t>
            </a:r>
            <a:r>
              <a:rPr lang="en-US" altLang="zh-CN" sz="2000" b="0" kern="0" dirty="0"/>
              <a:t>"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 err="1"/>
              <a:t>stack∷stack</a:t>
            </a:r>
            <a:r>
              <a:rPr lang="en-US" altLang="zh-CN" sz="2000" b="0" kern="0" dirty="0"/>
              <a:t>()          		// </a:t>
            </a:r>
            <a:r>
              <a:rPr lang="zh-CN" altLang="en-US" sz="2000" b="0" kern="0" dirty="0"/>
              <a:t>构造函数</a:t>
            </a:r>
            <a:r>
              <a:rPr lang="en-US" altLang="zh-CN" sz="2000" b="0" kern="0" dirty="0"/>
              <a:t>,</a:t>
            </a:r>
            <a:r>
              <a:rPr lang="zh-CN" altLang="en-US" sz="2000" b="0" kern="0" dirty="0"/>
              <a:t>初始化栈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   </a:t>
            </a:r>
            <a:r>
              <a:rPr lang="en-US" altLang="zh-CN" sz="2000" b="0" kern="0" dirty="0" err="1"/>
              <a:t>tos</a:t>
            </a:r>
            <a:r>
              <a:rPr lang="en-US" altLang="zh-CN" sz="2000" b="0" kern="0" dirty="0"/>
              <a:t>= 0;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void </a:t>
            </a:r>
            <a:r>
              <a:rPr lang="en-US" altLang="zh-CN" sz="2000" b="0" kern="0" dirty="0" err="1"/>
              <a:t>stack∷push</a:t>
            </a:r>
            <a:r>
              <a:rPr lang="en-US" altLang="zh-CN" sz="2000" b="0" kern="0" dirty="0"/>
              <a:t>(</a:t>
            </a: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ch</a:t>
            </a:r>
            <a:r>
              <a:rPr lang="en-US" altLang="zh-CN" sz="2000" b="0" kern="0" dirty="0"/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if(</a:t>
            </a:r>
            <a:r>
              <a:rPr lang="en-US" altLang="zh-CN" sz="2000" b="0" kern="0" dirty="0" err="1"/>
              <a:t>tos</a:t>
            </a:r>
            <a:r>
              <a:rPr lang="en-US" altLang="zh-CN" sz="2000" b="0" kern="0" dirty="0"/>
              <a:t>==SIZE)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{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&lt;&lt;"Stack is full";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return;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stck</a:t>
            </a:r>
            <a:r>
              <a:rPr lang="en-US" altLang="zh-CN" sz="2000" b="0" kern="0" dirty="0"/>
              <a:t>[</a:t>
            </a:r>
            <a:r>
              <a:rPr lang="en-US" altLang="zh-CN" sz="2000" b="0" kern="0" dirty="0" err="1"/>
              <a:t>tos</a:t>
            </a:r>
            <a:r>
              <a:rPr lang="en-US" altLang="zh-CN" sz="2000" b="0" kern="0" dirty="0"/>
              <a:t>]=</a:t>
            </a:r>
            <a:r>
              <a:rPr lang="en-US" altLang="zh-CN" sz="2000" b="0" kern="0" dirty="0" err="1"/>
              <a:t>ch</a:t>
            </a:r>
            <a:r>
              <a:rPr lang="en-US" altLang="zh-CN" sz="20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tos</a:t>
            </a:r>
            <a:r>
              <a:rPr lang="en-US" altLang="zh-CN" sz="2000" b="0" kern="0" dirty="0"/>
              <a:t>++;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&lt;&lt;"You have pushed a data into the stack!\n";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16.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多文件示例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596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777000" y="1262911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stack∷pop</a:t>
            </a:r>
            <a:r>
              <a:rPr lang="en-US" altLang="zh-CN" sz="2000" b="0" kern="0" dirty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if (</a:t>
            </a:r>
            <a:r>
              <a:rPr lang="en-US" altLang="zh-CN" sz="2000" b="0" kern="0" dirty="0" err="1"/>
              <a:t>tos</a:t>
            </a:r>
            <a:r>
              <a:rPr lang="en-US" altLang="zh-CN" sz="2000" b="0" kern="0" dirty="0"/>
              <a:t>==0)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{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&lt;&lt;"Stack is empty";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return 0;  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tos</a:t>
            </a:r>
            <a:r>
              <a:rPr lang="en-US" altLang="zh-CN" sz="2000" b="0" kern="0" dirty="0"/>
              <a:t>--;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return </a:t>
            </a:r>
            <a:r>
              <a:rPr lang="en-US" altLang="zh-CN" sz="2000" b="0" kern="0" dirty="0" err="1"/>
              <a:t>stck</a:t>
            </a:r>
            <a:r>
              <a:rPr lang="en-US" altLang="zh-CN" sz="2000" b="0" kern="0" dirty="0"/>
              <a:t>[</a:t>
            </a:r>
            <a:r>
              <a:rPr lang="en-US" altLang="zh-CN" sz="2000" b="0" kern="0" dirty="0" err="1"/>
              <a:t>tos</a:t>
            </a:r>
            <a:r>
              <a:rPr lang="en-US" altLang="zh-CN" sz="2000" b="0" kern="0" dirty="0"/>
              <a:t>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void </a:t>
            </a:r>
            <a:r>
              <a:rPr lang="en-US" altLang="zh-CN" sz="2000" b="0" kern="0" dirty="0" err="1"/>
              <a:t>stack∷ShowStack</a:t>
            </a:r>
            <a:r>
              <a:rPr lang="en-US" altLang="zh-CN" sz="2000" b="0" kern="0" dirty="0"/>
              <a:t>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 The content of stack: \n" 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if (</a:t>
            </a:r>
            <a:r>
              <a:rPr lang="en-US" altLang="zh-CN" sz="2000" b="0" kern="0" dirty="0" err="1"/>
              <a:t>tos</a:t>
            </a:r>
            <a:r>
              <a:rPr lang="en-US" altLang="zh-CN" sz="2000" b="0" kern="0" dirty="0"/>
              <a:t>==0)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{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</a:t>
            </a:r>
            <a:r>
              <a:rPr lang="en-US" altLang="zh-CN" sz="2000" b="0" kern="0" dirty="0" err="1"/>
              <a:t>nThe</a:t>
            </a:r>
            <a:r>
              <a:rPr lang="en-US" altLang="zh-CN" sz="2000" b="0" kern="0" dirty="0"/>
              <a:t> stack has no data!\n";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return;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for (</a:t>
            </a: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i</a:t>
            </a:r>
            <a:r>
              <a:rPr lang="en-US" altLang="zh-CN" sz="2000" b="0" kern="0" dirty="0"/>
              <a:t>=tos-1; </a:t>
            </a:r>
            <a:r>
              <a:rPr lang="en-US" altLang="zh-CN" sz="2000" b="0" kern="0" dirty="0" err="1"/>
              <a:t>i</a:t>
            </a:r>
            <a:r>
              <a:rPr lang="en-US" altLang="zh-CN" sz="2000" b="0" kern="0" dirty="0"/>
              <a:t>&gt;=0;i--)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</a:t>
            </a:r>
            <a:r>
              <a:rPr lang="en-US" altLang="zh-CN" sz="2000" b="0" kern="0" dirty="0" err="1"/>
              <a:t>stck</a:t>
            </a:r>
            <a:r>
              <a:rPr lang="en-US" altLang="zh-CN" sz="2000" b="0" kern="0" dirty="0"/>
              <a:t>[</a:t>
            </a:r>
            <a:r>
              <a:rPr lang="en-US" altLang="zh-CN" sz="2000" b="0" kern="0" dirty="0" err="1"/>
              <a:t>i</a:t>
            </a:r>
            <a:r>
              <a:rPr lang="en-US" altLang="zh-CN" sz="2000" b="0" kern="0" dirty="0"/>
              <a:t>]&lt;&lt;"  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16.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多文件示例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30353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907205" y="990829"/>
            <a:ext cx="8383940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//</a:t>
            </a:r>
            <a:r>
              <a:rPr lang="zh-CN" altLang="en-US" sz="2000" b="0" kern="0" dirty="0"/>
              <a:t>文件</a:t>
            </a:r>
            <a:r>
              <a:rPr lang="en-US" altLang="zh-CN" sz="2000" b="0" kern="0" dirty="0"/>
              <a:t>3 stackmain.cpp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 &lt;</a:t>
            </a:r>
            <a:r>
              <a:rPr lang="en-US" altLang="zh-CN" sz="2000" b="0" kern="0" dirty="0" err="1"/>
              <a:t>iostream.h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#include "</a:t>
            </a:r>
            <a:r>
              <a:rPr lang="en-US" altLang="zh-CN" sz="2000" b="0" kern="0" dirty="0" err="1"/>
              <a:t>stack.h</a:t>
            </a:r>
            <a:r>
              <a:rPr lang="en-US" altLang="zh-CN" sz="2000" b="0" kern="0" dirty="0"/>
              <a:t>"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main()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</a:t>
            </a:r>
            <a:r>
              <a:rPr lang="en-US" altLang="zh-CN" sz="2000" b="0" kern="0" dirty="0" err="1"/>
              <a:t>endl</a:t>
            </a:r>
            <a:r>
              <a:rPr lang="en-US" altLang="zh-CN" sz="2000" b="0" kern="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stack </a:t>
            </a:r>
            <a:r>
              <a:rPr lang="en-US" altLang="zh-CN" sz="2000" b="0" kern="0" dirty="0" err="1"/>
              <a:t>ss</a:t>
            </a:r>
            <a:r>
              <a:rPr lang="en-US" altLang="zh-CN" sz="2000" b="0" kern="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x;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char </a:t>
            </a:r>
            <a:r>
              <a:rPr lang="en-US" altLang="zh-CN" sz="2000" b="0" kern="0" dirty="0" err="1"/>
              <a:t>ch</a:t>
            </a:r>
            <a:r>
              <a:rPr lang="en-US" altLang="zh-CN" sz="2000" b="0" kern="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 &lt;I&gt; ------ Push data to stack\n";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 &lt;O&gt; ------ Pop data from stack\n";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 &lt;S&gt; ------ Show the content of stack\n";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 &lt;Q&gt; ------ Quit... \n";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28327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136536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90250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16.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 多文件示例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33010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907205" y="188958"/>
            <a:ext cx="8383940" cy="64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kern="0" dirty="0"/>
              <a:t> </a:t>
            </a:r>
            <a:r>
              <a:rPr lang="en-US" altLang="zh-CN" sz="2000" b="0" kern="0" dirty="0"/>
              <a:t>while (1)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{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&lt;&lt;"Please select an item: 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</a:t>
            </a:r>
            <a:r>
              <a:rPr lang="en-US" altLang="zh-CN" sz="2000" b="0" kern="0" dirty="0" err="1"/>
              <a:t>cin</a:t>
            </a:r>
            <a:r>
              <a:rPr lang="en-US" altLang="zh-CN" sz="2000" b="0" kern="0" dirty="0"/>
              <a:t>&gt;&gt;</a:t>
            </a:r>
            <a:r>
              <a:rPr lang="en-US" altLang="zh-CN" sz="2000" b="0" kern="0" dirty="0" err="1"/>
              <a:t>ch</a:t>
            </a:r>
            <a:r>
              <a:rPr lang="en-US" altLang="zh-CN" sz="2000" b="0" kern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</a:t>
            </a:r>
            <a:r>
              <a:rPr lang="en-US" altLang="zh-CN" sz="2000" b="0" kern="0" dirty="0" err="1"/>
              <a:t>ch</a:t>
            </a:r>
            <a:r>
              <a:rPr lang="en-US" altLang="zh-CN" sz="2000" b="0" kern="0" dirty="0"/>
              <a:t>=</a:t>
            </a:r>
            <a:r>
              <a:rPr lang="en-US" altLang="zh-CN" sz="2000" b="0" kern="0" dirty="0" err="1"/>
              <a:t>toupper</a:t>
            </a:r>
            <a:r>
              <a:rPr lang="en-US" altLang="zh-CN" sz="2000" b="0" kern="0" dirty="0"/>
              <a:t>(</a:t>
            </a:r>
            <a:r>
              <a:rPr lang="en-US" altLang="zh-CN" sz="2000" b="0" kern="0" dirty="0" err="1"/>
              <a:t>ch</a:t>
            </a:r>
            <a:r>
              <a:rPr lang="en-US" altLang="zh-CN" sz="2000" b="0" kern="0" dirty="0"/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switch(</a:t>
            </a:r>
            <a:r>
              <a:rPr lang="en-US" altLang="zh-CN" sz="2000" b="0" kern="0" dirty="0" err="1"/>
              <a:t>ch</a:t>
            </a:r>
            <a:r>
              <a:rPr lang="en-US" altLang="zh-CN" sz="2000" b="0" kern="0" dirty="0"/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{    case 'I':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 Enter the value that "&lt;&lt;"you want to push: 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</a:t>
            </a:r>
            <a:r>
              <a:rPr lang="en-US" altLang="zh-CN" sz="2000" b="0" kern="0" dirty="0" err="1"/>
              <a:t>cin</a:t>
            </a:r>
            <a:r>
              <a:rPr lang="en-US" altLang="zh-CN" sz="2000" b="0" kern="0" dirty="0"/>
              <a:t> &gt;&gt;x;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</a:t>
            </a:r>
            <a:r>
              <a:rPr lang="en-US" altLang="zh-CN" sz="2000" b="0" kern="0" dirty="0" err="1"/>
              <a:t>ss.push</a:t>
            </a:r>
            <a:r>
              <a:rPr lang="en-US" altLang="zh-CN" sz="2000" b="0" kern="0" dirty="0"/>
              <a:t>(x);             break;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case 'O':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x=</a:t>
            </a:r>
            <a:r>
              <a:rPr lang="en-US" altLang="zh-CN" sz="2000" b="0" kern="0" dirty="0" err="1"/>
              <a:t>ss.pop</a:t>
            </a:r>
            <a:r>
              <a:rPr lang="en-US" altLang="zh-CN" sz="2000" b="0" kern="0" dirty="0"/>
              <a:t>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 Pop "&lt;&lt;x&lt;&lt;" from stack.\n";             break;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case 'S':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</a:t>
            </a:r>
            <a:r>
              <a:rPr lang="en-US" altLang="zh-CN" sz="2000" b="0" kern="0" dirty="0" err="1"/>
              <a:t>ss.ShowStack</a:t>
            </a:r>
            <a:r>
              <a:rPr lang="en-US" altLang="zh-CN" sz="2000" b="0" kern="0" dirty="0"/>
              <a:t>();             break;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case 'Q':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return 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default: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&lt;&lt;"\n You have inputted a wrong item! Please try again!\n";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          continue; 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   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2000" b="0" kern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05437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9</a:t>
            </a:r>
            <a:endParaRPr lang="en-US" altLang="zh-CN" sz="13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方正兰亭细黑_GBK"/>
              <a:sym typeface="微软雅黑" pitchFamily="34" charset="-122"/>
            </a:endParaRP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第</a:t>
            </a:r>
            <a:r>
              <a:rPr lang="zh-CN" altLang="en-US" sz="5400" dirty="0">
                <a:latin typeface="Impact" pitchFamily="34" charset="0"/>
                <a:ea typeface="方正大黑简体" pitchFamily="65" charset="-122"/>
              </a:rPr>
              <a:t>九</a:t>
            </a:r>
            <a:r>
              <a:rPr lang="zh-CN" altLang="en-US" sz="5400" dirty="0" smtClean="0">
                <a:latin typeface="Impact" pitchFamily="34" charset="0"/>
                <a:ea typeface="方正大黑简体" pitchFamily="65" charset="-122"/>
              </a:rPr>
              <a:t>部分</a:t>
            </a:r>
            <a:endParaRPr lang="zh-CN" altLang="en-US" sz="5400" dirty="0">
              <a:latin typeface="Impact" pitchFamily="34" charset="0"/>
              <a:ea typeface="方正大黑简体" pitchFamily="65" charset="-122"/>
            </a:endParaRP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5444802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5382890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4000" kern="0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嵌套</a:t>
            </a:r>
            <a:r>
              <a:rPr lang="zh-CN" altLang="en-US" sz="4000" kern="0" dirty="0" smtClean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类</a:t>
            </a:r>
            <a:endParaRPr lang="zh-CN" altLang="zh-CN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526164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058615" y="1600571"/>
            <a:ext cx="11139735" cy="45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801" b="0" kern="0" dirty="0"/>
              <a:t>在一个类中定义的类称为</a:t>
            </a:r>
            <a:r>
              <a:rPr lang="zh-CN" altLang="en-US" sz="2801" b="0" kern="0" dirty="0">
                <a:solidFill>
                  <a:srgbClr val="FF0000"/>
                </a:solidFill>
              </a:rPr>
              <a:t>嵌套类</a:t>
            </a:r>
            <a:r>
              <a:rPr lang="zh-CN" altLang="en-US" sz="2801" b="0" kern="0" dirty="0"/>
              <a:t>，定义嵌套类的类称为</a:t>
            </a:r>
            <a:r>
              <a:rPr lang="zh-CN" altLang="en-US" sz="2801" b="0" kern="0" dirty="0">
                <a:solidFill>
                  <a:srgbClr val="FF0000"/>
                </a:solidFill>
              </a:rPr>
              <a:t>外围类</a:t>
            </a:r>
            <a:r>
              <a:rPr lang="zh-CN" altLang="en-US" sz="2801" b="0" kern="0" dirty="0"/>
              <a:t>。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1" b="0" kern="0" dirty="0"/>
              <a:t>定义嵌套类的目的在于隐藏类名，减少全局的标识符，从而限制用户能否使用该类建立对象。这样可以提高类的抽象能力，并且强调了两个类（外围类和嵌套类）之间的</a:t>
            </a:r>
            <a:r>
              <a:rPr lang="zh-CN" altLang="en-US" sz="2801" b="0" kern="0" dirty="0">
                <a:solidFill>
                  <a:srgbClr val="FF0000"/>
                </a:solidFill>
              </a:rPr>
              <a:t>主从关系</a:t>
            </a:r>
            <a:r>
              <a:rPr lang="zh-CN" altLang="en-US" sz="2801" b="0" kern="0" dirty="0" smtClean="0"/>
              <a:t>。</a:t>
            </a:r>
            <a:endParaRPr lang="zh-CN" altLang="en-US" sz="2801" b="0" kern="0" dirty="0"/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嵌套类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056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2831" y="1052757"/>
            <a:ext cx="11728992" cy="45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1" b="0" kern="0" dirty="0"/>
              <a:t>1.</a:t>
            </a:r>
            <a:r>
              <a:rPr lang="zh-CN" altLang="en-US" sz="2801" b="0" kern="0" dirty="0"/>
              <a:t>从作用域的角度上看，嵌套类被隐藏在外围类之中，该类名只能在外围类中使用。如果在外围类的作用域内使用该类名时，需要加名字限定。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1" b="0" kern="0" dirty="0"/>
              <a:t>2.</a:t>
            </a:r>
            <a:r>
              <a:rPr lang="zh-CN" altLang="en-US" sz="2801" b="0" kern="0" dirty="0"/>
              <a:t>从访问权限的角度来看，嵌套类名与它的外围类的对象成员名具有相同的访问权限规则。不能访问嵌套类的对象中的私有成员函数，也不能对外围类的私有部分中的嵌套类建立对象。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1" b="0" kern="0" dirty="0"/>
              <a:t>3.</a:t>
            </a:r>
            <a:r>
              <a:rPr lang="zh-CN" altLang="en-US" sz="2801" b="0" kern="0" dirty="0"/>
              <a:t>嵌套类中的成员函数可以在它的类体外定义。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嵌套类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63474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54559" y="1341749"/>
            <a:ext cx="11377263" cy="45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1" b="0" kern="0" dirty="0"/>
              <a:t>4.</a:t>
            </a:r>
            <a:r>
              <a:rPr lang="zh-CN" altLang="en-US" sz="2801" b="0" kern="0" dirty="0"/>
              <a:t>嵌套类中说明的成员不是外围类中对象的成员，反之亦然。嵌套类的成员函数对外围类的成员没有访问权，反之亦然。因此，在分析嵌套类与外围类的成员访问关系时，往往把嵌套类看作非嵌套类来处理。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1" b="0" kern="0" dirty="0"/>
              <a:t>5.</a:t>
            </a:r>
            <a:r>
              <a:rPr lang="zh-CN" altLang="en-US" sz="2801" b="0" kern="0" dirty="0"/>
              <a:t>在嵌套类中说明的友元对外围类的成员没有访问权。</a:t>
            </a:r>
            <a:endParaRPr lang="en-US" altLang="zh-CN" sz="2801" b="0" kern="0" dirty="0"/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1" b="0" dirty="0"/>
              <a:t>6.</a:t>
            </a:r>
            <a:r>
              <a:rPr lang="zh-CN" altLang="en-US" sz="2801" b="0" dirty="0"/>
              <a:t>如果嵌套类比较复杂，可以只在外围类中对嵌套类进行说明，关于嵌套类的详细的内容可在外围类体外的文件域中进行定义。</a:t>
            </a:r>
            <a:endParaRPr lang="zh-CN" altLang="en-US" sz="2801" b="0" kern="0" dirty="0"/>
          </a:p>
          <a:p>
            <a:pPr>
              <a:buFontTx/>
              <a:buNone/>
              <a:defRPr/>
            </a:pPr>
            <a:endParaRPr lang="zh-CN" altLang="en-US" sz="2801" kern="0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嵌套类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88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嵌套类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35484" y="1125538"/>
            <a:ext cx="246734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class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{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public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　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class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B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　{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　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public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　　　　…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　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private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　　　　　…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　};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　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void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f();</a:t>
            </a:r>
            <a:endParaRPr lang="en-US" altLang="zh-CN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private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　　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int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a;</a:t>
            </a:r>
            <a:b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}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1029" name="Picture 5" descr="http://www.cppblog.com/Images/OutliningIndicators/ExpandedBlockStar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-819150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ppblog.com/Images/OutliningIndicators/InBloc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-682625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www.cppblog.com/Images/OutliningIndicators/InBloc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-546100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ppblog.com/Images/OutliningIndicators/ExpandedSubBlockStart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-409575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cppblog.com/Images/OutliningIndicators/InBloc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-136525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www.cppblog.com/Images/OutliningIndicators/InBloc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0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cppblog.com/Images/OutliningIndicators/InBloc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09" y="4149874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://www.cppblog.com/Images/OutliningIndicators/ExpandedSubBlockEnd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73050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cppblog.com/Images/OutliningIndicators/InBloc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409575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://www.cppblog.com/Images/OutliningIndicators/InBloc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46100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cppblog.com/Images/OutliningIndicators/InBloc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682625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ttp://www.cppblog.com/Images/OutliningIndicators/ExpandedBlockEnd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819150"/>
            <a:ext cx="1047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3362871" y="759453"/>
            <a:ext cx="4258395" cy="5416868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78F2"/>
                </a:solidFill>
                <a:effectLst/>
                <a:latin typeface="Arial Unicode MS"/>
                <a:ea typeface="Source Code Pro"/>
              </a:rPr>
              <a:t>#include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50A14F"/>
                </a:solidFill>
                <a:effectLst/>
                <a:latin typeface="Arial Unicode MS"/>
                <a:ea typeface="Source Code Pro"/>
              </a:rPr>
              <a:t>&lt;iostream&gt;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383A42"/>
              </a:solidFill>
              <a:effectLst/>
              <a:latin typeface="Arial Unicode MS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using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namespace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std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class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c1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383A42"/>
              </a:solidFill>
              <a:effectLst/>
              <a:latin typeface="Arial Unicode MS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public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int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void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78F2"/>
                </a:solidFill>
                <a:effectLst/>
                <a:latin typeface="Arial Unicode MS"/>
                <a:ea typeface="Source Code Pro"/>
              </a:rPr>
              <a:t>foo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class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c2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rgbClr val="383A42"/>
              </a:solidFill>
              <a:effectLst/>
              <a:latin typeface="Arial Unicode MS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public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int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void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78F2"/>
                </a:solidFill>
                <a:effectLst/>
                <a:latin typeface="Arial Unicode MS"/>
                <a:ea typeface="Source Code Pro"/>
              </a:rPr>
              <a:t>foo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}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void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78F2"/>
                </a:solidFill>
                <a:effectLst/>
                <a:latin typeface="Arial Unicode MS"/>
                <a:ea typeface="Source Code Pro"/>
              </a:rPr>
              <a:t>c1::foo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a =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986801"/>
                </a:solidFill>
                <a:effectLst/>
                <a:latin typeface="Arial Unicode MS"/>
                <a:ea typeface="Source Code Pro"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void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c1::c2::foo()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a =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986801"/>
                </a:solidFill>
                <a:effectLst/>
                <a:latin typeface="Arial Unicode MS"/>
                <a:ea typeface="Source Code Pro"/>
              </a:rPr>
              <a:t>2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}</a:t>
            </a:r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0" y="241757"/>
            <a:ext cx="42583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zh-CN" altLang="zh-CN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7745436" y="1980636"/>
            <a:ext cx="4258395" cy="3323987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int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78F2"/>
                </a:solidFill>
                <a:effectLst/>
                <a:latin typeface="Arial Unicode MS"/>
                <a:ea typeface="Source Code Pro"/>
              </a:rPr>
              <a:t>main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class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c1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f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f.foo();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f.b.foo();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cout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&lt;&lt; f.a &lt;&lt;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endl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cout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&lt;&lt; f.b.a &lt;&lt;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endl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return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986801"/>
                </a:solidFill>
                <a:effectLst/>
                <a:latin typeface="Arial Unicode MS"/>
                <a:ea typeface="Source Code Pro"/>
              </a:rPr>
              <a:t>0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 smtClean="0"/>
              <a:t>Result: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/>
              <a:t>2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18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嵌套类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6216" y="1341562"/>
            <a:ext cx="50928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626A4"/>
                </a:solidFill>
                <a:latin typeface="Source Code Pro"/>
              </a:rPr>
              <a:t>class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C18401"/>
                </a:solidFill>
                <a:latin typeface="Source Code Pro"/>
              </a:rPr>
              <a:t>c3</a:t>
            </a:r>
            <a:endParaRPr lang="en-US" altLang="zh-CN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dirty="0">
                <a:solidFill>
                  <a:srgbClr val="A626A4"/>
                </a:solidFill>
                <a:latin typeface="Source Code Pro"/>
              </a:rPr>
              <a:t>public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:</a:t>
            </a: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</a:t>
            </a:r>
            <a:r>
              <a:rPr lang="en-US" altLang="zh-CN" dirty="0" err="1" smtClean="0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a;</a:t>
            </a: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void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4078F2"/>
                </a:solidFill>
                <a:latin typeface="Source Code Pro"/>
              </a:rPr>
              <a:t>foo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 {a = </a:t>
            </a:r>
            <a:r>
              <a:rPr lang="en-US" altLang="zh-CN" dirty="0">
                <a:solidFill>
                  <a:srgbClr val="986801"/>
                </a:solidFill>
                <a:latin typeface="Source Code Pro"/>
              </a:rPr>
              <a:t>3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;}</a:t>
            </a: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class</a:t>
            </a:r>
            <a:endParaRPr lang="en-US" altLang="zh-CN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{</a:t>
            </a:r>
            <a:endParaRPr lang="en-US" altLang="zh-CN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public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:</a:t>
            </a: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    </a:t>
            </a:r>
            <a:r>
              <a:rPr lang="en-US" altLang="zh-CN" dirty="0" err="1" smtClean="0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a;</a:t>
            </a: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    void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4078F2"/>
                </a:solidFill>
                <a:latin typeface="Source Code Pro"/>
              </a:rPr>
              <a:t>foo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 {a = </a:t>
            </a:r>
            <a:r>
              <a:rPr lang="en-US" altLang="zh-CN" dirty="0">
                <a:solidFill>
                  <a:srgbClr val="986801"/>
                </a:solidFill>
                <a:latin typeface="Source Code Pro"/>
              </a:rPr>
              <a:t>4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;}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} 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b;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};</a:t>
            </a:r>
            <a:endParaRPr lang="en-US" altLang="zh-CN" dirty="0">
              <a:solidFill>
                <a:srgbClr val="383A42"/>
              </a:solidFill>
              <a:latin typeface="Source Code Pro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39135" y="1413570"/>
            <a:ext cx="6099175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4078F2"/>
                </a:solidFill>
                <a:latin typeface="Source Code Pro"/>
              </a:rPr>
              <a:t>main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</a:t>
            </a:r>
          </a:p>
          <a:p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dirty="0">
                <a:solidFill>
                  <a:srgbClr val="A626A4"/>
                </a:solidFill>
                <a:latin typeface="Source Code Pro"/>
              </a:rPr>
              <a:t> </a:t>
            </a:r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</a:t>
            </a:r>
            <a:r>
              <a:rPr lang="en-US" altLang="zh-CN" dirty="0" smtClean="0">
                <a:solidFill>
                  <a:srgbClr val="C18401"/>
                </a:solidFill>
                <a:latin typeface="Source Code Pro"/>
              </a:rPr>
              <a:t>c3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C18401"/>
                </a:solidFill>
                <a:latin typeface="Source Code Pro"/>
              </a:rPr>
              <a:t>ff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 </a:t>
            </a:r>
            <a:r>
              <a:rPr lang="en-US" altLang="zh-CN" dirty="0" err="1" smtClean="0">
                <a:solidFill>
                  <a:srgbClr val="383A42"/>
                </a:solidFill>
                <a:latin typeface="Source Code Pro"/>
              </a:rPr>
              <a:t>ff.foo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();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 </a:t>
            </a:r>
            <a:r>
              <a:rPr lang="en-US" altLang="zh-CN" dirty="0" err="1" smtClean="0">
                <a:solidFill>
                  <a:srgbClr val="383A42"/>
                </a:solidFill>
                <a:latin typeface="Source Code Pro"/>
              </a:rPr>
              <a:t>ff.b.foo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();</a:t>
            </a:r>
          </a:p>
          <a:p>
            <a:r>
              <a:rPr lang="en-US" altLang="zh-CN" dirty="0" smtClean="0">
                <a:solidFill>
                  <a:srgbClr val="C18401"/>
                </a:solidFill>
                <a:latin typeface="Source Code Pro"/>
              </a:rPr>
              <a:t>    </a:t>
            </a:r>
            <a:r>
              <a:rPr lang="en-US" altLang="zh-CN" dirty="0" err="1" smtClean="0">
                <a:solidFill>
                  <a:srgbClr val="C18401"/>
                </a:solidFill>
                <a:latin typeface="Source Code Pro"/>
              </a:rPr>
              <a:t>cout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&lt;&lt; </a:t>
            </a:r>
            <a:r>
              <a:rPr lang="en-US" altLang="zh-CN" dirty="0" err="1">
                <a:solidFill>
                  <a:srgbClr val="383A42"/>
                </a:solidFill>
                <a:latin typeface="Source Code Pro"/>
              </a:rPr>
              <a:t>ff.a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dirty="0" err="1">
                <a:solidFill>
                  <a:srgbClr val="C18401"/>
                </a:solidFill>
                <a:latin typeface="Source Code Pro"/>
              </a:rPr>
              <a:t>endl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dirty="0" smtClean="0">
                <a:solidFill>
                  <a:srgbClr val="C18401"/>
                </a:solidFill>
                <a:latin typeface="Source Code Pro"/>
              </a:rPr>
              <a:t>    </a:t>
            </a:r>
            <a:r>
              <a:rPr lang="en-US" altLang="zh-CN" dirty="0" err="1" smtClean="0">
                <a:solidFill>
                  <a:srgbClr val="C18401"/>
                </a:solidFill>
                <a:latin typeface="Source Code Pro"/>
              </a:rPr>
              <a:t>cout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&lt;&lt; </a:t>
            </a:r>
            <a:r>
              <a:rPr lang="en-US" altLang="zh-CN" dirty="0" err="1">
                <a:solidFill>
                  <a:srgbClr val="383A42"/>
                </a:solidFill>
                <a:latin typeface="Source Code Pro"/>
              </a:rPr>
              <a:t>ff.b.a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dirty="0" err="1">
                <a:solidFill>
                  <a:srgbClr val="C18401"/>
                </a:solidFill>
                <a:latin typeface="Source Code Pro"/>
              </a:rPr>
              <a:t>endl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 return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b="0" i="0" dirty="0" smtClean="0">
                <a:solidFill>
                  <a:srgbClr val="383A42"/>
                </a:solidFill>
                <a:effectLst/>
                <a:latin typeface="Source Code Pro"/>
              </a:rPr>
              <a:t>The Result: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3</a:t>
            </a:r>
          </a:p>
          <a:p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/>
              </a:rPr>
              <a:t>4</a:t>
            </a:r>
          </a:p>
          <a:p>
            <a:endParaRPr lang="en-US" altLang="zh-CN" b="0" i="0" dirty="0">
              <a:solidFill>
                <a:srgbClr val="383A42"/>
              </a:solidFill>
              <a:effectLst/>
              <a:latin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9324666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66528" y="621482"/>
            <a:ext cx="11931822" cy="6238106"/>
          </a:xfrm>
          <a:noFill/>
        </p:spPr>
        <p:txBody>
          <a:bodyPr/>
          <a:lstStyle/>
          <a:p>
            <a:pPr indent="-6351" algn="l"/>
            <a:r>
              <a:rPr lang="zh-CN" altLang="en-US" sz="2000" dirty="0" smtClean="0"/>
              <a:t>#</a:t>
            </a:r>
            <a:r>
              <a:rPr lang="en-US" altLang="zh-CN" sz="2000" dirty="0"/>
              <a:t>include &lt;</a:t>
            </a:r>
            <a:r>
              <a:rPr lang="en-US" altLang="zh-CN" sz="2000" dirty="0" err="1"/>
              <a:t>iostream</a:t>
            </a:r>
            <a:r>
              <a:rPr lang="en-US" altLang="zh-CN" sz="2000" dirty="0"/>
              <a:t>&gt;</a:t>
            </a:r>
          </a:p>
          <a:p>
            <a:pPr indent="-6351" algn="l"/>
            <a:r>
              <a:rPr lang="en-US" altLang="zh-CN" sz="2000" dirty="0"/>
              <a:t>using namespace </a:t>
            </a:r>
            <a:r>
              <a:rPr lang="en-US" altLang="zh-CN" sz="2000" dirty="0" err="1"/>
              <a:t>std</a:t>
            </a:r>
            <a:r>
              <a:rPr lang="en-US" altLang="zh-CN" sz="2000" dirty="0"/>
              <a:t>;</a:t>
            </a:r>
          </a:p>
          <a:p>
            <a:pPr indent="-6351" algn="l"/>
            <a:r>
              <a:rPr lang="en-US" altLang="zh-CN" sz="2000" dirty="0"/>
              <a:t>class Time</a:t>
            </a:r>
          </a:p>
          <a:p>
            <a:pPr indent="-6351" algn="l"/>
            <a:r>
              <a:rPr lang="en-US" altLang="zh-CN" sz="2000" dirty="0"/>
              <a:t>{ </a:t>
            </a:r>
            <a:endParaRPr lang="en-US" altLang="zh-CN" sz="2000" dirty="0" smtClean="0"/>
          </a:p>
          <a:p>
            <a:pPr indent="-6351" algn="l"/>
            <a:r>
              <a:rPr lang="en-US" altLang="zh-CN" sz="2000" dirty="0" smtClean="0"/>
              <a:t>public</a:t>
            </a:r>
            <a:r>
              <a:rPr lang="en-US" altLang="zh-CN" sz="2000" dirty="0"/>
              <a:t>:</a:t>
            </a:r>
          </a:p>
          <a:p>
            <a:pPr indent="-6351" algn="l"/>
            <a:r>
              <a:rPr lang="en-US" altLang="zh-CN" sz="2000" dirty="0"/>
              <a:t>    </a:t>
            </a:r>
            <a:r>
              <a:rPr lang="en-US" altLang="zh-CN" sz="2000" dirty="0" smtClean="0"/>
              <a:t>  Time(</a:t>
            </a:r>
            <a:r>
              <a:rPr lang="en-US" altLang="zh-CN" sz="2000" dirty="0" err="1" smtClean="0"/>
              <a:t>int,int,int</a:t>
            </a:r>
            <a:r>
              <a:rPr lang="en-US" altLang="zh-CN" sz="2000" dirty="0"/>
              <a:t>);</a:t>
            </a:r>
          </a:p>
          <a:p>
            <a:pPr indent="-6351" algn="l"/>
            <a:r>
              <a:rPr lang="en-US" altLang="zh-CN" sz="2000" dirty="0"/>
              <a:t>   </a:t>
            </a:r>
            <a:r>
              <a:rPr lang="en-US" altLang="zh-CN" sz="2000" dirty="0" smtClean="0"/>
              <a:t>    </a:t>
            </a:r>
            <a:r>
              <a:rPr lang="en-US" altLang="zh-CN" sz="2000" dirty="0" smtClean="0">
                <a:solidFill>
                  <a:schemeClr val="bg2"/>
                </a:solidFill>
              </a:rPr>
              <a:t>friend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void display(Time &amp;);   //</a:t>
            </a:r>
            <a:r>
              <a:rPr lang="zh-CN" altLang="en-US" sz="2000" dirty="0"/>
              <a:t>声明</a:t>
            </a:r>
            <a:r>
              <a:rPr lang="en-US" altLang="zh-CN" sz="2000" dirty="0"/>
              <a:t>display</a:t>
            </a:r>
            <a:r>
              <a:rPr lang="zh-CN" altLang="en-US" sz="2000" dirty="0"/>
              <a:t>函数为</a:t>
            </a:r>
            <a:r>
              <a:rPr lang="en-US" altLang="zh-CN" sz="2000" dirty="0"/>
              <a:t>Time</a:t>
            </a:r>
            <a:r>
              <a:rPr lang="zh-CN" altLang="en-US" sz="2000" dirty="0"/>
              <a:t>类的友元函数</a:t>
            </a:r>
          </a:p>
          <a:p>
            <a:pPr indent="-6351" algn="l"/>
            <a:r>
              <a:rPr lang="zh-CN" altLang="en-US" sz="2000" dirty="0"/>
              <a:t> </a:t>
            </a:r>
            <a:r>
              <a:rPr lang="en-US" altLang="zh-CN" sz="2000" dirty="0"/>
              <a:t>private:                        //</a:t>
            </a:r>
            <a:r>
              <a:rPr lang="zh-CN" altLang="en-US" sz="2000" dirty="0"/>
              <a:t>以下数据是私有数据成员</a:t>
            </a:r>
          </a:p>
          <a:p>
            <a:pPr indent="-6351" algn="l"/>
            <a:r>
              <a:rPr lang="en-US" altLang="zh-CN" sz="2000" dirty="0"/>
              <a:t>    </a:t>
            </a:r>
            <a:r>
              <a:rPr lang="en-US" altLang="zh-CN" sz="2000" dirty="0" smtClean="0"/>
              <a:t>  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hour;</a:t>
            </a:r>
          </a:p>
          <a:p>
            <a:pPr indent="-6351" algn="l"/>
            <a:r>
              <a:rPr lang="en-US" altLang="zh-CN" sz="2000" dirty="0"/>
              <a:t>   </a:t>
            </a: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minute;</a:t>
            </a:r>
          </a:p>
          <a:p>
            <a:pPr indent="-6351" algn="l"/>
            <a:r>
              <a:rPr lang="en-US" altLang="zh-CN" sz="2000" dirty="0"/>
              <a:t>   </a:t>
            </a: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sec;</a:t>
            </a:r>
          </a:p>
          <a:p>
            <a:pPr indent="-6351" algn="l"/>
            <a:r>
              <a:rPr lang="en-US" altLang="zh-CN" sz="2000" dirty="0"/>
              <a:t>};</a:t>
            </a:r>
          </a:p>
          <a:p>
            <a:pPr indent="-6351" algn="l"/>
            <a:r>
              <a:rPr lang="en-US" altLang="zh-CN" sz="2000" dirty="0" err="1"/>
              <a:t>Time∷Time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h,int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m,int</a:t>
            </a:r>
            <a:r>
              <a:rPr lang="en-US" altLang="zh-CN" sz="2000" dirty="0"/>
              <a:t> s)      //</a:t>
            </a:r>
            <a:r>
              <a:rPr lang="zh-CN" altLang="en-US" sz="2000" dirty="0"/>
              <a:t>构造函数，给</a:t>
            </a:r>
            <a:r>
              <a:rPr lang="en-US" altLang="zh-CN" sz="2000" dirty="0" err="1"/>
              <a:t>hour,minute,sec</a:t>
            </a:r>
            <a:r>
              <a:rPr lang="zh-CN" altLang="en-US" sz="2000" dirty="0"/>
              <a:t>赋初值</a:t>
            </a:r>
          </a:p>
          <a:p>
            <a:pPr indent="-6351" algn="l"/>
            <a:r>
              <a:rPr lang="zh-CN" altLang="en-US" sz="2000" dirty="0"/>
              <a:t>{  </a:t>
            </a:r>
            <a:r>
              <a:rPr lang="en-US" altLang="zh-CN" sz="2000" dirty="0"/>
              <a:t>hour=h</a:t>
            </a:r>
            <a:r>
              <a:rPr lang="en-US" altLang="zh-CN" sz="2000" dirty="0" smtClean="0"/>
              <a:t>;</a:t>
            </a:r>
          </a:p>
          <a:p>
            <a:pPr indent="-6351" algn="l"/>
            <a:r>
              <a:rPr lang="en-US" altLang="zh-CN" sz="2000" dirty="0"/>
              <a:t>minute=m;</a:t>
            </a:r>
          </a:p>
          <a:p>
            <a:pPr indent="-6351" algn="l"/>
            <a:r>
              <a:rPr lang="en-US" altLang="zh-CN" sz="2000" dirty="0"/>
              <a:t>   sec=s;</a:t>
            </a:r>
          </a:p>
          <a:p>
            <a:pPr indent="-6351" algn="l"/>
            <a:r>
              <a:rPr lang="en-US" altLang="zh-CN" sz="2000" dirty="0"/>
              <a:t>}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 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Friend functions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61957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01921" y="711459"/>
            <a:ext cx="11377263" cy="13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b="0" dirty="0"/>
              <a:t>嵌套类可以直接引用外围类的静态成员、类型名和枚举成员，即使这些是</a:t>
            </a:r>
            <a:r>
              <a:rPr lang="en-US" altLang="zh-CN" b="0" dirty="0"/>
              <a:t>private</a:t>
            </a:r>
            <a:r>
              <a:rPr lang="zh-CN" altLang="en-US" b="0" dirty="0"/>
              <a:t>的。</a:t>
            </a:r>
            <a:endParaRPr lang="zh-CN" altLang="en-US" sz="2801" kern="0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嵌套类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921" y="2349674"/>
            <a:ext cx="252028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#</a:t>
            </a:r>
            <a:r>
              <a:rPr lang="en-US" altLang="zh-CN" sz="1600" dirty="0" err="1">
                <a:solidFill>
                  <a:srgbClr val="383A42"/>
                </a:solidFill>
                <a:latin typeface="-apple-system"/>
              </a:rPr>
              <a:t>ifndef</a:t>
            </a:r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 NESTCLASS_H_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#define NESTCLASS_H_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-apple-system"/>
              </a:rPr>
              <a:t>class</a:t>
            </a:r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 A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{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-apple-system"/>
              </a:rPr>
              <a:t>public</a:t>
            </a:r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: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    A();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    ~A();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    </a:t>
            </a:r>
            <a:r>
              <a:rPr lang="en-US" altLang="zh-CN" sz="1600" dirty="0">
                <a:solidFill>
                  <a:srgbClr val="C18401"/>
                </a:solidFill>
                <a:latin typeface="-apple-system"/>
              </a:rPr>
              <a:t>void</a:t>
            </a:r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 operate();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-apple-system"/>
              </a:rPr>
              <a:t>private</a:t>
            </a:r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: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    </a:t>
            </a:r>
            <a:r>
              <a:rPr lang="en-US" altLang="zh-CN" sz="1600" dirty="0">
                <a:solidFill>
                  <a:srgbClr val="A626A4"/>
                </a:solidFill>
                <a:latin typeface="-apple-system"/>
              </a:rPr>
              <a:t>class</a:t>
            </a:r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 B;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    B* </a:t>
            </a:r>
            <a:r>
              <a:rPr lang="en-US" altLang="zh-CN" sz="1600" dirty="0" err="1">
                <a:solidFill>
                  <a:srgbClr val="383A42"/>
                </a:solidFill>
                <a:latin typeface="-apple-system"/>
              </a:rPr>
              <a:t>m_b</a:t>
            </a:r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};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-apple-system"/>
              </a:rPr>
              <a:t>#</a:t>
            </a:r>
            <a:r>
              <a:rPr lang="en-US" altLang="zh-CN" sz="1600" dirty="0" err="1" smtClean="0">
                <a:solidFill>
                  <a:srgbClr val="383A42"/>
                </a:solidFill>
                <a:latin typeface="-apple-system"/>
              </a:rPr>
              <a:t>endif</a:t>
            </a:r>
            <a:endParaRPr lang="en-US" altLang="zh-CN" sz="1600" dirty="0">
              <a:solidFill>
                <a:srgbClr val="383A42"/>
              </a:solidFill>
              <a:latin typeface="-apple-system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71383" y="2823542"/>
            <a:ext cx="33843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383A42"/>
                </a:solidFill>
                <a:latin typeface="-apple-system"/>
              </a:rPr>
              <a:t>#</a:t>
            </a:r>
            <a:r>
              <a:rPr lang="en-US" altLang="zh-CN" sz="1800" dirty="0">
                <a:solidFill>
                  <a:srgbClr val="383A42"/>
                </a:solidFill>
                <a:latin typeface="-apple-system"/>
              </a:rPr>
              <a:t>include </a:t>
            </a:r>
            <a:r>
              <a:rPr lang="en-US" altLang="zh-CN" sz="1800" dirty="0">
                <a:solidFill>
                  <a:srgbClr val="50A14F"/>
                </a:solidFill>
                <a:latin typeface="-apple-system"/>
              </a:rPr>
              <a:t>"</a:t>
            </a:r>
            <a:r>
              <a:rPr lang="en-US" altLang="zh-CN" sz="1800" dirty="0" err="1">
                <a:solidFill>
                  <a:srgbClr val="50A14F"/>
                </a:solidFill>
                <a:latin typeface="-apple-system"/>
              </a:rPr>
              <a:t>nestclass.h</a:t>
            </a:r>
            <a:r>
              <a:rPr lang="en-US" altLang="zh-CN" sz="1800" dirty="0">
                <a:solidFill>
                  <a:srgbClr val="50A14F"/>
                </a:solidFill>
                <a:latin typeface="-apple-system"/>
              </a:rPr>
              <a:t>"</a:t>
            </a:r>
            <a:endParaRPr lang="en-US" altLang="zh-CN" sz="1800" dirty="0">
              <a:solidFill>
                <a:srgbClr val="383A42"/>
              </a:solidFill>
              <a:latin typeface="-apple-system"/>
            </a:endParaRPr>
          </a:p>
          <a:p>
            <a:r>
              <a:rPr lang="en-US" altLang="zh-CN" sz="1800" dirty="0">
                <a:solidFill>
                  <a:srgbClr val="C18401"/>
                </a:solidFill>
                <a:latin typeface="-apple-system"/>
              </a:rPr>
              <a:t>void</a:t>
            </a:r>
            <a:r>
              <a:rPr lang="en-US" altLang="zh-CN" sz="1800" dirty="0">
                <a:solidFill>
                  <a:srgbClr val="383A42"/>
                </a:solidFill>
                <a:latin typeface="-apple-system"/>
              </a:rPr>
              <a:t> main()</a:t>
            </a:r>
          </a:p>
          <a:p>
            <a:r>
              <a:rPr lang="en-US" altLang="zh-CN" sz="1800" dirty="0">
                <a:solidFill>
                  <a:srgbClr val="383A42"/>
                </a:solidFill>
                <a:latin typeface="-apple-system"/>
              </a:rPr>
              <a:t>{</a:t>
            </a:r>
          </a:p>
          <a:p>
            <a:r>
              <a:rPr lang="en-US" altLang="zh-CN" sz="1800" dirty="0">
                <a:solidFill>
                  <a:srgbClr val="383A42"/>
                </a:solidFill>
                <a:latin typeface="-apple-system"/>
              </a:rPr>
              <a:t>    A </a:t>
            </a:r>
            <a:r>
              <a:rPr lang="en-US" altLang="zh-CN" sz="1800" dirty="0" err="1">
                <a:solidFill>
                  <a:srgbClr val="383A42"/>
                </a:solidFill>
                <a:latin typeface="-apple-system"/>
              </a:rPr>
              <a:t>a</a:t>
            </a:r>
            <a:r>
              <a:rPr lang="en-US" altLang="zh-CN" sz="1800" dirty="0">
                <a:solidFill>
                  <a:srgbClr val="383A42"/>
                </a:solidFill>
                <a:latin typeface="-apple-system"/>
              </a:rPr>
              <a:t>;</a:t>
            </a:r>
          </a:p>
          <a:p>
            <a:r>
              <a:rPr lang="en-US" altLang="zh-CN" sz="1800" dirty="0">
                <a:solidFill>
                  <a:srgbClr val="383A42"/>
                </a:solidFill>
                <a:latin typeface="-apple-system"/>
              </a:rPr>
              <a:t>    </a:t>
            </a:r>
            <a:r>
              <a:rPr lang="en-US" altLang="zh-CN" sz="1800" dirty="0" err="1">
                <a:solidFill>
                  <a:srgbClr val="383A42"/>
                </a:solidFill>
                <a:latin typeface="-apple-system"/>
              </a:rPr>
              <a:t>a.operate</a:t>
            </a:r>
            <a:r>
              <a:rPr lang="en-US" altLang="zh-CN" sz="1800" dirty="0">
                <a:solidFill>
                  <a:srgbClr val="383A42"/>
                </a:solidFill>
                <a:latin typeface="-apple-system"/>
              </a:rPr>
              <a:t>();</a:t>
            </a:r>
          </a:p>
          <a:p>
            <a:r>
              <a:rPr lang="en-US" altLang="zh-CN" sz="1800" dirty="0">
                <a:solidFill>
                  <a:srgbClr val="383A42"/>
                </a:solidFill>
                <a:latin typeface="-apple-system"/>
              </a:rPr>
              <a:t>}</a:t>
            </a:r>
            <a:endParaRPr lang="en-US" altLang="zh-CN" sz="1800" b="0" i="0" dirty="0">
              <a:solidFill>
                <a:srgbClr val="383A42"/>
              </a:solidFill>
              <a:effectLst/>
              <a:latin typeface="-apple-system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62871" y="1269554"/>
            <a:ext cx="4034933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#include </a:t>
            </a:r>
            <a:r>
              <a:rPr lang="en-US" altLang="zh-CN" sz="1400" dirty="0" smtClean="0">
                <a:solidFill>
                  <a:srgbClr val="50A14F"/>
                </a:solidFill>
                <a:latin typeface="-apple-system"/>
              </a:rPr>
              <a:t>"</a:t>
            </a:r>
            <a:r>
              <a:rPr lang="en-US" altLang="zh-CN" sz="1400" dirty="0" err="1" smtClean="0">
                <a:solidFill>
                  <a:srgbClr val="50A14F"/>
                </a:solidFill>
                <a:latin typeface="-apple-system"/>
              </a:rPr>
              <a:t>nestclass.h</a:t>
            </a:r>
            <a:r>
              <a:rPr lang="en-US" altLang="zh-CN" sz="1400" dirty="0" smtClean="0">
                <a:solidFill>
                  <a:srgbClr val="50A14F"/>
                </a:solidFill>
                <a:latin typeface="-apple-system"/>
              </a:rPr>
              <a:t>"</a:t>
            </a:r>
            <a:endParaRPr lang="en-US" altLang="zh-CN" sz="1400" dirty="0" smtClean="0">
              <a:solidFill>
                <a:srgbClr val="383A42"/>
              </a:solidFill>
              <a:latin typeface="-apple-system"/>
            </a:endParaRP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#include &lt;</a:t>
            </a:r>
            <a:r>
              <a:rPr lang="en-US" altLang="zh-CN" sz="1400" dirty="0" err="1" smtClean="0">
                <a:solidFill>
                  <a:srgbClr val="383A42"/>
                </a:solidFill>
                <a:latin typeface="-apple-system"/>
              </a:rPr>
              <a:t>iostream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&gt;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using </a:t>
            </a:r>
            <a:r>
              <a:rPr lang="en-US" altLang="zh-CN" sz="1400" dirty="0" smtClean="0">
                <a:solidFill>
                  <a:srgbClr val="A626A4"/>
                </a:solidFill>
                <a:latin typeface="-apple-system"/>
              </a:rPr>
              <a:t>namespace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</a:t>
            </a:r>
            <a:r>
              <a:rPr lang="en-US" altLang="zh-CN" sz="1400" dirty="0" err="1" smtClean="0">
                <a:solidFill>
                  <a:srgbClr val="383A42"/>
                </a:solidFill>
                <a:latin typeface="-apple-system"/>
              </a:rPr>
              <a:t>std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;</a:t>
            </a:r>
          </a:p>
          <a:p>
            <a:r>
              <a:rPr lang="en-US" altLang="zh-CN" sz="1400" dirty="0" smtClean="0">
                <a:solidFill>
                  <a:srgbClr val="A626A4"/>
                </a:solidFill>
                <a:latin typeface="-apple-system"/>
              </a:rPr>
              <a:t>class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A::B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{</a:t>
            </a:r>
          </a:p>
          <a:p>
            <a:r>
              <a:rPr lang="en-US" altLang="zh-CN" sz="1400" dirty="0" smtClean="0">
                <a:solidFill>
                  <a:srgbClr val="A626A4"/>
                </a:solidFill>
                <a:latin typeface="-apple-system"/>
              </a:rPr>
              <a:t>public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: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   B(){}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   ~B(){}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   </a:t>
            </a:r>
            <a:r>
              <a:rPr lang="en-US" altLang="zh-CN" sz="1400" dirty="0" smtClean="0">
                <a:solidFill>
                  <a:srgbClr val="C18401"/>
                </a:solidFill>
                <a:latin typeface="-apple-system"/>
              </a:rPr>
              <a:t>void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operate()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   {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       </a:t>
            </a:r>
            <a:r>
              <a:rPr lang="en-US" altLang="zh-CN" sz="1400" dirty="0" err="1" smtClean="0">
                <a:solidFill>
                  <a:srgbClr val="383A42"/>
                </a:solidFill>
                <a:latin typeface="-apple-system"/>
              </a:rPr>
              <a:t>cout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&lt;&lt;</a:t>
            </a:r>
            <a:r>
              <a:rPr lang="en-US" altLang="zh-CN" sz="1400" dirty="0" smtClean="0">
                <a:solidFill>
                  <a:srgbClr val="50A14F"/>
                </a:solidFill>
                <a:latin typeface="-apple-system"/>
              </a:rPr>
              <a:t>"B operate!"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&lt;&lt;</a:t>
            </a:r>
            <a:r>
              <a:rPr lang="en-US" altLang="zh-CN" sz="1400" dirty="0" err="1" smtClean="0">
                <a:solidFill>
                  <a:srgbClr val="383A42"/>
                </a:solidFill>
                <a:latin typeface="-apple-system"/>
              </a:rPr>
              <a:t>endl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;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   }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};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A::A()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{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}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A::~A()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{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}</a:t>
            </a:r>
          </a:p>
          <a:p>
            <a:r>
              <a:rPr lang="en-US" altLang="zh-CN" sz="1400" dirty="0" smtClean="0">
                <a:solidFill>
                  <a:srgbClr val="C18401"/>
                </a:solidFill>
                <a:latin typeface="-apple-system"/>
              </a:rPr>
              <a:t>void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A::operate()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{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   </a:t>
            </a:r>
            <a:r>
              <a:rPr lang="en-US" altLang="zh-CN" sz="1400" dirty="0" err="1" smtClean="0">
                <a:solidFill>
                  <a:srgbClr val="383A42"/>
                </a:solidFill>
                <a:latin typeface="-apple-system"/>
              </a:rPr>
              <a:t>m_b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= </a:t>
            </a:r>
            <a:r>
              <a:rPr lang="en-US" altLang="zh-CN" sz="1400" dirty="0" smtClean="0">
                <a:solidFill>
                  <a:srgbClr val="A626A4"/>
                </a:solidFill>
                <a:latin typeface="-apple-system"/>
              </a:rPr>
              <a:t>new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B;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   </a:t>
            </a:r>
            <a:r>
              <a:rPr lang="en-US" altLang="zh-CN" sz="1400" dirty="0" err="1" smtClean="0">
                <a:solidFill>
                  <a:srgbClr val="383A42"/>
                </a:solidFill>
                <a:latin typeface="-apple-system"/>
              </a:rPr>
              <a:t>cout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&lt;&lt;</a:t>
            </a:r>
            <a:r>
              <a:rPr lang="en-US" altLang="zh-CN" sz="1400" dirty="0" smtClean="0">
                <a:solidFill>
                  <a:srgbClr val="50A14F"/>
                </a:solidFill>
                <a:latin typeface="-apple-system"/>
              </a:rPr>
              <a:t>"A operate!"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&lt;&lt;</a:t>
            </a:r>
            <a:r>
              <a:rPr lang="en-US" altLang="zh-CN" sz="1400" dirty="0" err="1" smtClean="0">
                <a:solidFill>
                  <a:srgbClr val="383A42"/>
                </a:solidFill>
                <a:latin typeface="-apple-system"/>
              </a:rPr>
              <a:t>endl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;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    </a:t>
            </a:r>
            <a:r>
              <a:rPr lang="en-US" altLang="zh-CN" sz="1400" dirty="0" err="1" smtClean="0">
                <a:solidFill>
                  <a:srgbClr val="383A42"/>
                </a:solidFill>
                <a:latin typeface="-apple-system"/>
              </a:rPr>
              <a:t>m_b</a:t>
            </a:r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-&gt;operate();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-apple-system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01415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矩形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</a:rPr>
              <a:t>模板中的嵌套</a:t>
            </a:r>
          </a:p>
        </p:txBody>
      </p:sp>
      <p:sp>
        <p:nvSpPr>
          <p:cNvPr id="12" name="矩形 11"/>
          <p:cNvSpPr/>
          <p:nvPr/>
        </p:nvSpPr>
        <p:spPr>
          <a:xfrm>
            <a:off x="286216" y="765498"/>
            <a:ext cx="388914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A0A1A7"/>
                </a:solidFill>
                <a:latin typeface="Source Code Pro"/>
              </a:rPr>
              <a:t>// </a:t>
            </a:r>
            <a:r>
              <a:rPr lang="en-US" altLang="zh-CN" sz="1600" i="1" dirty="0" err="1">
                <a:solidFill>
                  <a:srgbClr val="A0A1A7"/>
                </a:solidFill>
                <a:latin typeface="Source Code Pro"/>
              </a:rPr>
              <a:t>queuetp.h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dirty="0">
                <a:solidFill>
                  <a:srgbClr val="4078F2"/>
                </a:solidFill>
                <a:latin typeface="Source Code Pro"/>
              </a:rPr>
              <a:t>#</a:t>
            </a:r>
            <a:r>
              <a:rPr lang="en-US" altLang="zh-CN" sz="1600" dirty="0" err="1">
                <a:solidFill>
                  <a:srgbClr val="4078F2"/>
                </a:solidFill>
                <a:latin typeface="Source Code Pro"/>
              </a:rPr>
              <a:t>ifndef</a:t>
            </a:r>
            <a:r>
              <a:rPr lang="en-US" altLang="zh-CN" sz="1600" dirty="0">
                <a:solidFill>
                  <a:srgbClr val="4078F2"/>
                </a:solidFill>
                <a:latin typeface="Source Code Pro"/>
              </a:rPr>
              <a:t> QUEUETP_H_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dirty="0">
                <a:solidFill>
                  <a:srgbClr val="4078F2"/>
                </a:solidFill>
                <a:latin typeface="Source Code Pro"/>
              </a:rPr>
              <a:t>#define QUEUETP_H_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i="1" dirty="0">
                <a:solidFill>
                  <a:srgbClr val="A0A1A7"/>
                </a:solidFill>
                <a:latin typeface="Source Code Pro"/>
              </a:rPr>
              <a:t>// </a:t>
            </a:r>
            <a:r>
              <a:rPr lang="zh-CN" altLang="en-US" sz="1600" i="1" dirty="0">
                <a:solidFill>
                  <a:srgbClr val="A0A1A7"/>
                </a:solidFill>
                <a:latin typeface="Source Code Pro"/>
              </a:rPr>
              <a:t>模板类</a:t>
            </a:r>
            <a:endParaRPr lang="zh-CN" altLang="en-US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template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&lt;</a:t>
            </a:r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class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>
                <a:solidFill>
                  <a:srgbClr val="C18401"/>
                </a:solidFill>
                <a:latin typeface="Source Code Pro"/>
              </a:rPr>
              <a:t>Item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&gt;</a:t>
            </a:r>
          </a:p>
          <a:p>
            <a:r>
              <a:rPr lang="en-US" altLang="zh-CN" sz="1600" dirty="0">
                <a:solidFill>
                  <a:srgbClr val="4078F2"/>
                </a:solidFill>
                <a:latin typeface="Source Code Pro"/>
              </a:rPr>
              <a:t>class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4078F2"/>
                </a:solidFill>
                <a:latin typeface="Source Code Pro"/>
              </a:rPr>
              <a:t>QueueTP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private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:</a:t>
            </a:r>
          </a:p>
          <a:p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enum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{Q_SIZE = </a:t>
            </a:r>
            <a:r>
              <a:rPr lang="en-US" altLang="zh-CN" sz="1600" dirty="0">
                <a:solidFill>
                  <a:srgbClr val="986801"/>
                </a:solidFill>
                <a:latin typeface="Source Code Pro"/>
              </a:rPr>
              <a:t>10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};</a:t>
            </a:r>
          </a:p>
          <a:p>
            <a:r>
              <a:rPr lang="en-US" altLang="zh-CN" sz="1600" i="1" dirty="0">
                <a:solidFill>
                  <a:srgbClr val="A0A1A7"/>
                </a:solidFill>
                <a:latin typeface="Source Code Pro"/>
              </a:rPr>
              <a:t>// </a:t>
            </a:r>
            <a:r>
              <a:rPr lang="zh-CN" altLang="en-US" sz="1600" i="1" dirty="0">
                <a:solidFill>
                  <a:srgbClr val="A0A1A7"/>
                </a:solidFill>
                <a:latin typeface="Source Code Pro"/>
              </a:rPr>
              <a:t>定义一个嵌套类</a:t>
            </a:r>
            <a:endParaRPr lang="zh-CN" altLang="en-US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class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>
                <a:solidFill>
                  <a:srgbClr val="C18401"/>
                </a:solidFill>
                <a:latin typeface="Source Code Pro"/>
              </a:rPr>
              <a:t>Node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public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: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Item 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item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Node * next;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Node(</a:t>
            </a:r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const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Item &amp; 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i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):item(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i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), next(</a:t>
            </a:r>
            <a:r>
              <a:rPr lang="en-US" altLang="zh-CN" sz="16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){}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};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Node * front;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Node * rear;</a:t>
            </a:r>
          </a:p>
          <a:p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items;</a:t>
            </a:r>
          </a:p>
          <a:p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const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qsize</a:t>
            </a:r>
            <a:r>
              <a:rPr lang="en-US" altLang="zh-CN" sz="1600" dirty="0" smtClean="0">
                <a:solidFill>
                  <a:srgbClr val="383A42"/>
                </a:solidFill>
                <a:latin typeface="Source Code Pro"/>
              </a:rPr>
              <a:t>;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79095" y="1125538"/>
            <a:ext cx="660323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>
                <a:solidFill>
                  <a:srgbClr val="383A42"/>
                </a:solidFill>
                <a:latin typeface="Source Code Pro"/>
              </a:rPr>
              <a:t>QueueTP</a:t>
            </a:r>
            <a:r>
              <a:rPr lang="en-US" altLang="zh-CN" sz="1600" dirty="0" smtClean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600" dirty="0" err="1" smtClean="0">
                <a:solidFill>
                  <a:srgbClr val="A626A4"/>
                </a:solidFill>
                <a:latin typeface="Source Code Pro"/>
              </a:rPr>
              <a:t>const</a:t>
            </a:r>
            <a:r>
              <a:rPr lang="en-US" altLang="zh-CN" sz="1600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QueueTP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&amp; q): 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qsize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6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) {}</a:t>
            </a:r>
          </a:p>
          <a:p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QueueTP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&amp; </a:t>
            </a:r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operator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=(</a:t>
            </a:r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const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QueueTP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&amp; q) {</a:t>
            </a:r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*</a:t>
            </a:r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this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;}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public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:</a:t>
            </a:r>
          </a:p>
          <a:p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QueueTP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qs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= Q_SIZE);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~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QueueTP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();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bool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4078F2"/>
                </a:solidFill>
                <a:latin typeface="Source Code Pro"/>
              </a:rPr>
              <a:t>isempty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() </a:t>
            </a:r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const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items == </a:t>
            </a:r>
            <a:r>
              <a:rPr lang="en-US" altLang="zh-CN" sz="16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bool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4078F2"/>
                </a:solidFill>
                <a:latin typeface="Source Code Pro"/>
              </a:rPr>
              <a:t>isfull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() </a:t>
            </a:r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const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items == </a:t>
            </a:r>
            <a:r>
              <a:rPr lang="en-US" altLang="zh-CN" sz="1600" dirty="0" err="1">
                <a:solidFill>
                  <a:srgbClr val="383A42"/>
                </a:solidFill>
                <a:latin typeface="Source Code Pro"/>
              </a:rPr>
              <a:t>qsize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bool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4078F2"/>
                </a:solidFill>
                <a:latin typeface="Source Code Pro"/>
              </a:rPr>
              <a:t>queuecount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() </a:t>
            </a:r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const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items;</a:t>
            </a:r>
          </a:p>
          <a:p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bool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4078F2"/>
                </a:solidFill>
                <a:latin typeface="Source Code Pro"/>
              </a:rPr>
              <a:t>enqueue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600" dirty="0" err="1">
                <a:solidFill>
                  <a:srgbClr val="A626A4"/>
                </a:solidFill>
                <a:latin typeface="Source Code Pro"/>
              </a:rPr>
              <a:t>const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Item &amp; item);</a:t>
            </a:r>
          </a:p>
          <a:p>
            <a:r>
              <a:rPr lang="en-US" altLang="zh-CN" sz="1600" dirty="0">
                <a:solidFill>
                  <a:srgbClr val="A626A4"/>
                </a:solidFill>
                <a:latin typeface="Source Code Pro"/>
              </a:rPr>
              <a:t>bool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600" dirty="0" err="1">
                <a:solidFill>
                  <a:srgbClr val="4078F2"/>
                </a:solidFill>
                <a:latin typeface="Source Code Pro"/>
              </a:rPr>
              <a:t>dequeue</a:t>
            </a:r>
            <a:r>
              <a:rPr lang="en-US" altLang="zh-CN" sz="1600" dirty="0">
                <a:solidFill>
                  <a:srgbClr val="383A42"/>
                </a:solidFill>
                <a:latin typeface="Source Code Pro"/>
              </a:rPr>
              <a:t>(Item &amp; item);</a:t>
            </a:r>
          </a:p>
          <a:p>
            <a:r>
              <a:rPr lang="en-US" altLang="zh-CN" sz="1600" dirty="0" smtClean="0">
                <a:solidFill>
                  <a:srgbClr val="383A42"/>
                </a:solidFill>
                <a:latin typeface="Source Code Pro"/>
              </a:rPr>
              <a:t>};</a:t>
            </a:r>
            <a:endParaRPr lang="en-US" altLang="zh-CN" sz="1600" dirty="0">
              <a:solidFill>
                <a:srgbClr val="383A42"/>
              </a:solidFill>
              <a:latin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8580555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</a:rPr>
              <a:t>模板中的嵌套</a:t>
            </a:r>
          </a:p>
        </p:txBody>
      </p:sp>
      <p:sp>
        <p:nvSpPr>
          <p:cNvPr id="12" name="矩形 11"/>
          <p:cNvSpPr/>
          <p:nvPr/>
        </p:nvSpPr>
        <p:spPr>
          <a:xfrm>
            <a:off x="217410" y="1125538"/>
            <a:ext cx="6099175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A626A4"/>
                </a:solidFill>
                <a:latin typeface="Source Code Pro"/>
              </a:rPr>
              <a:t>template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&lt;</a:t>
            </a:r>
            <a:r>
              <a:rPr lang="en-US" altLang="zh-CN" sz="1400" dirty="0">
                <a:solidFill>
                  <a:srgbClr val="A626A4"/>
                </a:solidFill>
                <a:latin typeface="Source Code Pro"/>
              </a:rPr>
              <a:t>class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400" dirty="0">
                <a:solidFill>
                  <a:srgbClr val="C18401"/>
                </a:solidFill>
                <a:latin typeface="Source Code Pro"/>
              </a:rPr>
              <a:t>Item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&gt;</a:t>
            </a:r>
          </a:p>
          <a:p>
            <a:r>
              <a:rPr lang="en-US" altLang="zh-CN" sz="1400" dirty="0" err="1">
                <a:solidFill>
                  <a:srgbClr val="4078F2"/>
                </a:solidFill>
                <a:latin typeface="Source Code Pro"/>
              </a:rPr>
              <a:t>QueueTP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&lt;Item&gt;::</a:t>
            </a:r>
            <a:r>
              <a:rPr lang="en-US" altLang="zh-CN" sz="1400" dirty="0" err="1">
                <a:solidFill>
                  <a:srgbClr val="383A42"/>
                </a:solidFill>
                <a:latin typeface="Source Code Pro"/>
              </a:rPr>
              <a:t>QueueTP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400" dirty="0" err="1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400" dirty="0" err="1">
                <a:solidFill>
                  <a:srgbClr val="383A42"/>
                </a:solidFill>
                <a:latin typeface="Source Code Pro"/>
              </a:rPr>
              <a:t>qs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):</a:t>
            </a:r>
            <a:r>
              <a:rPr lang="en-US" altLang="zh-CN" sz="1400" dirty="0" err="1">
                <a:solidFill>
                  <a:srgbClr val="383A42"/>
                </a:solidFill>
                <a:latin typeface="Source Code Pro"/>
              </a:rPr>
              <a:t>qsize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400" dirty="0" err="1">
                <a:solidFill>
                  <a:srgbClr val="383A42"/>
                </a:solidFill>
                <a:latin typeface="Source Code Pro"/>
              </a:rPr>
              <a:t>qs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)</a:t>
            </a: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400" i="1" dirty="0">
                <a:solidFill>
                  <a:srgbClr val="A0A1A7"/>
                </a:solidFill>
                <a:latin typeface="Source Code Pro"/>
              </a:rPr>
              <a:t>// </a:t>
            </a:r>
            <a:r>
              <a:rPr lang="zh-CN" altLang="en-US" sz="1400" i="1" dirty="0">
                <a:solidFill>
                  <a:srgbClr val="A0A1A7"/>
                </a:solidFill>
                <a:latin typeface="Source Code Pro"/>
              </a:rPr>
              <a:t>置为空值指针</a:t>
            </a:r>
            <a:endParaRPr lang="zh-CN" altLang="en-US" sz="14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front = rear = </a:t>
            </a:r>
            <a:r>
              <a:rPr lang="en-US" altLang="zh-CN" sz="14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items = </a:t>
            </a:r>
            <a:r>
              <a:rPr lang="en-US" altLang="zh-CN" sz="14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sz="1400" dirty="0">
                <a:solidFill>
                  <a:srgbClr val="A626A4"/>
                </a:solidFill>
                <a:latin typeface="Source Code Pro"/>
              </a:rPr>
              <a:t>template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&lt;</a:t>
            </a:r>
            <a:r>
              <a:rPr lang="en-US" altLang="zh-CN" sz="1400" dirty="0">
                <a:solidFill>
                  <a:srgbClr val="A626A4"/>
                </a:solidFill>
                <a:latin typeface="Source Code Pro"/>
              </a:rPr>
              <a:t>class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400" dirty="0">
                <a:solidFill>
                  <a:srgbClr val="C18401"/>
                </a:solidFill>
                <a:latin typeface="Source Code Pro"/>
              </a:rPr>
              <a:t>Item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&gt;</a:t>
            </a:r>
          </a:p>
          <a:p>
            <a:r>
              <a:rPr lang="en-US" altLang="zh-CN" sz="1400" dirty="0" err="1">
                <a:solidFill>
                  <a:srgbClr val="4078F2"/>
                </a:solidFill>
                <a:latin typeface="Source Code Pro"/>
              </a:rPr>
              <a:t>QueueTP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&lt;Item&gt;::~</a:t>
            </a:r>
            <a:r>
              <a:rPr lang="en-US" altLang="zh-CN" sz="1400" dirty="0" err="1">
                <a:solidFill>
                  <a:srgbClr val="383A42"/>
                </a:solidFill>
                <a:latin typeface="Source Code Pro"/>
              </a:rPr>
              <a:t>QueueTP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()</a:t>
            </a: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Node * temp;</a:t>
            </a:r>
          </a:p>
          <a:p>
            <a:r>
              <a:rPr lang="en-US" altLang="zh-CN" sz="1400" dirty="0">
                <a:solidFill>
                  <a:srgbClr val="A626A4"/>
                </a:solidFill>
                <a:latin typeface="Source Code Pro"/>
              </a:rPr>
              <a:t>while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(front != </a:t>
            </a:r>
            <a:r>
              <a:rPr lang="en-US" altLang="zh-CN" sz="14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)</a:t>
            </a: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temp = front;</a:t>
            </a: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front = front-&gt;next;</a:t>
            </a:r>
          </a:p>
          <a:p>
            <a:r>
              <a:rPr lang="en-US" altLang="zh-CN" sz="1400" dirty="0">
                <a:solidFill>
                  <a:srgbClr val="A626A4"/>
                </a:solidFill>
                <a:latin typeface="Source Code Pro"/>
              </a:rPr>
              <a:t>delete</a:t>
            </a:r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 temp;</a:t>
            </a:r>
          </a:p>
          <a:p>
            <a:r>
              <a:rPr lang="en-US" altLang="zh-CN" sz="1400" dirty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sz="1400" dirty="0" smtClean="0">
                <a:solidFill>
                  <a:srgbClr val="383A42"/>
                </a:solidFill>
                <a:latin typeface="Source Code Pro"/>
              </a:rPr>
              <a:t>}</a:t>
            </a:r>
            <a:endParaRPr lang="en-US" altLang="zh-CN" sz="1400" dirty="0">
              <a:solidFill>
                <a:srgbClr val="383A42"/>
              </a:solidFill>
              <a:latin typeface="Source Code Pro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35079" y="673051"/>
            <a:ext cx="6099175" cy="58169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solidFill>
                  <a:srgbClr val="A626A4"/>
                </a:solidFill>
                <a:latin typeface="Source Code Pro"/>
              </a:rPr>
              <a:t>template</a:t>
            </a:r>
            <a:r>
              <a:rPr lang="en-US" altLang="zh-CN" sz="1200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&lt;</a:t>
            </a:r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class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>
                <a:solidFill>
                  <a:srgbClr val="C18401"/>
                </a:solidFill>
                <a:latin typeface="Source Code Pro"/>
              </a:rPr>
              <a:t>Item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&gt;</a:t>
            </a:r>
          </a:p>
          <a:p>
            <a:r>
              <a:rPr lang="en-US" altLang="zh-CN" sz="1200" dirty="0">
                <a:solidFill>
                  <a:srgbClr val="4078F2"/>
                </a:solidFill>
                <a:latin typeface="Source Code Pro"/>
              </a:rPr>
              <a:t>bool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 err="1">
                <a:solidFill>
                  <a:srgbClr val="4078F2"/>
                </a:solidFill>
                <a:latin typeface="Source Code Pro"/>
              </a:rPr>
              <a:t>QueueTP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&lt;Item&gt;::</a:t>
            </a:r>
            <a:r>
              <a:rPr lang="en-US" altLang="zh-CN" sz="1200" dirty="0" err="1">
                <a:solidFill>
                  <a:srgbClr val="383A42"/>
                </a:solidFill>
                <a:latin typeface="Source Code Pro"/>
              </a:rPr>
              <a:t>enqueue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200" dirty="0" err="1">
                <a:solidFill>
                  <a:srgbClr val="A626A4"/>
                </a:solidFill>
                <a:latin typeface="Source Code Pro"/>
              </a:rPr>
              <a:t>const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Item &amp; item)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if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200" dirty="0" err="1">
                <a:solidFill>
                  <a:srgbClr val="383A42"/>
                </a:solidFill>
                <a:latin typeface="Source Code Pro"/>
              </a:rPr>
              <a:t>isfull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())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>
                <a:solidFill>
                  <a:srgbClr val="0184BB"/>
                </a:solidFill>
                <a:latin typeface="Source Code Pro"/>
              </a:rPr>
              <a:t>false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Node * add = </a:t>
            </a:r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new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Node(item);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items++;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if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(front == </a:t>
            </a:r>
            <a:r>
              <a:rPr lang="en-US" altLang="zh-CN" sz="12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)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front = add;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} </a:t>
            </a:r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else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{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rear-&gt;next = add;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rear = add;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>
                <a:solidFill>
                  <a:srgbClr val="0184BB"/>
                </a:solidFill>
                <a:latin typeface="Source Code Pro"/>
              </a:rPr>
              <a:t>true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 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template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&lt;</a:t>
            </a:r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class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>
                <a:solidFill>
                  <a:srgbClr val="C18401"/>
                </a:solidFill>
                <a:latin typeface="Source Code Pro"/>
              </a:rPr>
              <a:t>Item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&gt;</a:t>
            </a:r>
          </a:p>
          <a:p>
            <a:r>
              <a:rPr lang="en-US" altLang="zh-CN" sz="1200" dirty="0">
                <a:solidFill>
                  <a:srgbClr val="4078F2"/>
                </a:solidFill>
                <a:latin typeface="Source Code Pro"/>
              </a:rPr>
              <a:t>bool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 err="1">
                <a:solidFill>
                  <a:srgbClr val="4078F2"/>
                </a:solidFill>
                <a:latin typeface="Source Code Pro"/>
              </a:rPr>
              <a:t>QueueTP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&lt;Item&gt;::</a:t>
            </a:r>
            <a:r>
              <a:rPr lang="en-US" altLang="zh-CN" sz="1200" dirty="0" err="1">
                <a:solidFill>
                  <a:srgbClr val="383A42"/>
                </a:solidFill>
                <a:latin typeface="Source Code Pro"/>
              </a:rPr>
              <a:t>dequeue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(Item &amp; item)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if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(front == </a:t>
            </a:r>
            <a:r>
              <a:rPr lang="en-US" altLang="zh-CN" sz="12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)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>
                <a:solidFill>
                  <a:srgbClr val="0184BB"/>
                </a:solidFill>
                <a:latin typeface="Source Code Pro"/>
              </a:rPr>
              <a:t>false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item = front-&gt;item;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items--;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Node * temp = front;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front = front-&gt;next;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delete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temp;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if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(items == </a:t>
            </a:r>
            <a:r>
              <a:rPr lang="en-US" altLang="zh-CN" sz="12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)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rear = </a:t>
            </a:r>
            <a:r>
              <a:rPr lang="en-US" altLang="zh-CN" sz="12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>
                <a:solidFill>
                  <a:srgbClr val="0184BB"/>
                </a:solidFill>
                <a:latin typeface="Source Code Pro"/>
              </a:rPr>
              <a:t>true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sz="1200" dirty="0">
                <a:solidFill>
                  <a:srgbClr val="4078F2"/>
                </a:solidFill>
                <a:latin typeface="Source Code Pro"/>
              </a:rPr>
              <a:t>#</a:t>
            </a:r>
            <a:r>
              <a:rPr lang="en-US" altLang="zh-CN" sz="1200" dirty="0" err="1">
                <a:solidFill>
                  <a:srgbClr val="4078F2"/>
                </a:solidFill>
                <a:latin typeface="Source Code Pro"/>
              </a:rPr>
              <a:t>endif</a:t>
            </a:r>
            <a:endParaRPr lang="en-US" altLang="zh-CN" sz="1200" b="0" i="0" dirty="0">
              <a:solidFill>
                <a:srgbClr val="383A42"/>
              </a:solidFill>
              <a:effectLst/>
              <a:latin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891803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</a:rPr>
              <a:t>模板中的嵌套</a:t>
            </a:r>
          </a:p>
        </p:txBody>
      </p:sp>
      <p:sp>
        <p:nvSpPr>
          <p:cNvPr id="2" name="矩形 1"/>
          <p:cNvSpPr/>
          <p:nvPr/>
        </p:nvSpPr>
        <p:spPr>
          <a:xfrm>
            <a:off x="122511" y="909514"/>
            <a:ext cx="72728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A0A1A7"/>
                </a:solidFill>
                <a:latin typeface="Source Code Pro"/>
              </a:rPr>
              <a:t>// </a:t>
            </a:r>
            <a:r>
              <a:rPr lang="zh-CN" altLang="en-US" sz="1200" i="1" dirty="0">
                <a:solidFill>
                  <a:srgbClr val="A0A1A7"/>
                </a:solidFill>
                <a:latin typeface="Source Code Pro"/>
              </a:rPr>
              <a:t>测试类</a:t>
            </a:r>
            <a:endParaRPr lang="zh-CN" altLang="en-US" sz="12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200" i="1" dirty="0">
                <a:solidFill>
                  <a:srgbClr val="A0A1A7"/>
                </a:solidFill>
                <a:latin typeface="Source Code Pro"/>
              </a:rPr>
              <a:t>// nested.cpp</a:t>
            </a:r>
            <a:endParaRPr lang="en-US" altLang="zh-CN" sz="12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200" dirty="0">
                <a:solidFill>
                  <a:srgbClr val="4078F2"/>
                </a:solidFill>
                <a:latin typeface="Source Code Pro"/>
              </a:rPr>
              <a:t>#include </a:t>
            </a:r>
            <a:r>
              <a:rPr lang="en-US" altLang="zh-CN" sz="1200" dirty="0">
                <a:solidFill>
                  <a:srgbClr val="50A14F"/>
                </a:solidFill>
                <a:latin typeface="Source Code Pro"/>
              </a:rPr>
              <a:t>&lt;</a:t>
            </a:r>
            <a:r>
              <a:rPr lang="en-US" altLang="zh-CN" sz="1200" dirty="0" err="1">
                <a:solidFill>
                  <a:srgbClr val="50A14F"/>
                </a:solidFill>
                <a:latin typeface="Source Code Pro"/>
              </a:rPr>
              <a:t>iostream</a:t>
            </a:r>
            <a:r>
              <a:rPr lang="en-US" altLang="zh-CN" sz="1200" dirty="0">
                <a:solidFill>
                  <a:srgbClr val="50A14F"/>
                </a:solidFill>
                <a:latin typeface="Source Code Pro"/>
              </a:rPr>
              <a:t>&gt;</a:t>
            </a:r>
            <a:endParaRPr lang="en-US" altLang="zh-CN" sz="12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200" dirty="0">
                <a:solidFill>
                  <a:srgbClr val="4078F2"/>
                </a:solidFill>
                <a:latin typeface="Source Code Pro"/>
              </a:rPr>
              <a:t>#include </a:t>
            </a:r>
            <a:r>
              <a:rPr lang="en-US" altLang="zh-CN" sz="1200" dirty="0">
                <a:solidFill>
                  <a:srgbClr val="50A14F"/>
                </a:solidFill>
                <a:latin typeface="Source Code Pro"/>
              </a:rPr>
              <a:t>&lt;string&gt;</a:t>
            </a:r>
            <a:endParaRPr lang="en-US" altLang="zh-CN" sz="12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200" dirty="0">
                <a:solidFill>
                  <a:srgbClr val="4078F2"/>
                </a:solidFill>
                <a:latin typeface="Source Code Pro"/>
              </a:rPr>
              <a:t>#include </a:t>
            </a:r>
            <a:r>
              <a:rPr lang="en-US" altLang="zh-CN" sz="1200" dirty="0">
                <a:solidFill>
                  <a:srgbClr val="50A14F"/>
                </a:solidFill>
                <a:latin typeface="Source Code Pro"/>
              </a:rPr>
              <a:t>"</a:t>
            </a:r>
            <a:r>
              <a:rPr lang="en-US" altLang="zh-CN" sz="1200" dirty="0" err="1">
                <a:solidFill>
                  <a:srgbClr val="50A14F"/>
                </a:solidFill>
                <a:latin typeface="Source Code Pro"/>
              </a:rPr>
              <a:t>queuetp.h</a:t>
            </a:r>
            <a:r>
              <a:rPr lang="en-US" altLang="zh-CN" sz="1200" dirty="0">
                <a:solidFill>
                  <a:srgbClr val="50A14F"/>
                </a:solidFill>
                <a:latin typeface="Source Code Pro"/>
              </a:rPr>
              <a:t>"</a:t>
            </a:r>
            <a:endParaRPr lang="en-US" altLang="zh-CN" sz="12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200" dirty="0" err="1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>
                <a:solidFill>
                  <a:srgbClr val="4078F2"/>
                </a:solidFill>
                <a:latin typeface="Source Code Pro"/>
              </a:rPr>
              <a:t>main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()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using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std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::</a:t>
            </a:r>
            <a:r>
              <a:rPr lang="en-US" altLang="zh-CN" sz="1200" dirty="0">
                <a:solidFill>
                  <a:srgbClr val="C18401"/>
                </a:solidFill>
                <a:latin typeface="Source Code Pro"/>
              </a:rPr>
              <a:t>string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using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std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::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cin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using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std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::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cout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using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std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::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endl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 err="1">
                <a:solidFill>
                  <a:srgbClr val="383A42"/>
                </a:solidFill>
                <a:latin typeface="Source Code Pro"/>
              </a:rPr>
              <a:t>QueueTP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&lt;</a:t>
            </a:r>
            <a:r>
              <a:rPr lang="en-US" altLang="zh-CN" sz="1200" dirty="0">
                <a:solidFill>
                  <a:srgbClr val="C18401"/>
                </a:solidFill>
                <a:latin typeface="Source Code Pro"/>
              </a:rPr>
              <a:t>string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&gt; </a:t>
            </a:r>
            <a:r>
              <a:rPr lang="en-US" altLang="zh-CN" sz="1200" dirty="0" err="1">
                <a:solidFill>
                  <a:srgbClr val="4078F2"/>
                </a:solidFill>
                <a:latin typeface="Source Code Pro"/>
              </a:rPr>
              <a:t>cs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200" dirty="0">
                <a:solidFill>
                  <a:srgbClr val="986801"/>
                </a:solidFill>
                <a:latin typeface="Source Code Pro"/>
              </a:rPr>
              <a:t>5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);</a:t>
            </a:r>
          </a:p>
          <a:p>
            <a:r>
              <a:rPr lang="en-US" altLang="zh-CN" sz="1200" dirty="0">
                <a:solidFill>
                  <a:srgbClr val="C18401"/>
                </a:solidFill>
                <a:latin typeface="Source Code Pro"/>
              </a:rPr>
              <a:t>string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temp;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while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(!</a:t>
            </a:r>
            <a:r>
              <a:rPr lang="en-US" altLang="zh-CN" sz="1200" dirty="0" err="1">
                <a:solidFill>
                  <a:srgbClr val="383A42"/>
                </a:solidFill>
                <a:latin typeface="Source Code Pro"/>
              </a:rPr>
              <a:t>cs.isfull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())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cout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sz="1200" dirty="0">
                <a:solidFill>
                  <a:srgbClr val="50A14F"/>
                </a:solidFill>
                <a:latin typeface="Source Code Pro"/>
              </a:rPr>
              <a:t>"Please enter your name. You will be served in the order of arrival. name:"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endl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 err="1" smtClean="0">
                <a:solidFill>
                  <a:srgbClr val="383A42"/>
                </a:solidFill>
                <a:latin typeface="Source Code Pro"/>
              </a:rPr>
              <a:t>getline</a:t>
            </a:r>
            <a:r>
              <a:rPr lang="en-US" altLang="zh-CN" sz="1200" dirty="0" smtClean="0">
                <a:solidFill>
                  <a:srgbClr val="383A42"/>
                </a:solidFill>
                <a:latin typeface="Source Code Pro"/>
              </a:rPr>
              <a:t>(</a:t>
            </a:r>
            <a:r>
              <a:rPr lang="en-US" altLang="zh-CN" sz="1200" dirty="0" err="1" smtClean="0">
                <a:solidFill>
                  <a:srgbClr val="C18401"/>
                </a:solidFill>
                <a:latin typeface="Source Code Pro"/>
              </a:rPr>
              <a:t>cin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, temp); </a:t>
            </a:r>
          </a:p>
          <a:p>
            <a:r>
              <a:rPr lang="en-US" altLang="zh-CN" sz="1200" dirty="0" err="1" smtClean="0">
                <a:solidFill>
                  <a:srgbClr val="383A42"/>
                </a:solidFill>
                <a:latin typeface="Source Code Pro"/>
              </a:rPr>
              <a:t>cs.enqueue</a:t>
            </a:r>
            <a:r>
              <a:rPr lang="en-US" altLang="zh-CN" sz="1200" dirty="0" smtClean="0">
                <a:solidFill>
                  <a:srgbClr val="383A42"/>
                </a:solidFill>
                <a:latin typeface="Source Code Pro"/>
              </a:rPr>
              <a:t>(temp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);</a:t>
            </a:r>
          </a:p>
          <a:p>
            <a:r>
              <a:rPr lang="en-US" altLang="zh-CN" sz="1200" dirty="0" smtClean="0">
                <a:solidFill>
                  <a:srgbClr val="383A42"/>
                </a:solidFill>
                <a:latin typeface="Source Code Pro"/>
              </a:rPr>
              <a:t>}</a:t>
            </a:r>
            <a:endParaRPr lang="en-US" altLang="zh-CN" sz="1200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cout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sz="1200" dirty="0">
                <a:solidFill>
                  <a:srgbClr val="50A14F"/>
                </a:solidFill>
                <a:latin typeface="Source Code Pro"/>
              </a:rPr>
              <a:t>"The queue is full. Processing begins!"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endl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while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(!</a:t>
            </a:r>
            <a:r>
              <a:rPr lang="en-US" altLang="zh-CN" sz="1200" dirty="0" err="1">
                <a:solidFill>
                  <a:srgbClr val="383A42"/>
                </a:solidFill>
                <a:latin typeface="Source Code Pro"/>
              </a:rPr>
              <a:t>cs.isempty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())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sz="1200" dirty="0" err="1">
                <a:solidFill>
                  <a:srgbClr val="383A42"/>
                </a:solidFill>
                <a:latin typeface="Source Code Pro"/>
              </a:rPr>
              <a:t>cs.dequeue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(temp);</a:t>
            </a:r>
          </a:p>
          <a:p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cout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sz="1200" dirty="0">
                <a:solidFill>
                  <a:srgbClr val="50A14F"/>
                </a:solidFill>
                <a:latin typeface="Source Code Pro"/>
              </a:rPr>
              <a:t>"Now Processing "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&lt;&lt; temp &lt;&lt; </a:t>
            </a:r>
            <a:r>
              <a:rPr lang="en-US" altLang="zh-CN" sz="1200" dirty="0">
                <a:solidFill>
                  <a:srgbClr val="50A14F"/>
                </a:solidFill>
                <a:latin typeface="Source Code Pro"/>
              </a:rPr>
              <a:t>"..."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sz="1200" dirty="0" err="1">
                <a:solidFill>
                  <a:srgbClr val="C18401"/>
                </a:solidFill>
                <a:latin typeface="Source Code Pro"/>
              </a:rPr>
              <a:t>endl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sz="1200" dirty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sz="1200" dirty="0">
                <a:solidFill>
                  <a:srgbClr val="986801"/>
                </a:solidFill>
                <a:latin typeface="Source Code Pro"/>
              </a:rPr>
              <a:t>0</a:t>
            </a:r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;</a:t>
            </a:r>
          </a:p>
          <a:p>
            <a:r>
              <a:rPr lang="en-US" altLang="zh-CN" sz="1200" dirty="0">
                <a:solidFill>
                  <a:srgbClr val="383A42"/>
                </a:solidFill>
                <a:latin typeface="Source Code Pro"/>
              </a:rPr>
              <a:t>}</a:t>
            </a:r>
            <a:endParaRPr lang="en-US" altLang="zh-CN" sz="1200" b="0" i="0" dirty="0">
              <a:solidFill>
                <a:srgbClr val="383A42"/>
              </a:solidFill>
              <a:effectLst/>
              <a:latin typeface="Source Code Pro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31423" y="3501802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程序运行结果为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:</a:t>
            </a:r>
            <a:endParaRPr lang="zh-CN" altLang="en-US" dirty="0"/>
          </a:p>
        </p:txBody>
      </p:sp>
      <p:pic>
        <p:nvPicPr>
          <p:cNvPr id="3074" name="Picture 2" descr="https://img-blog.csdnimg.cn/20181228230915521.png?x-oss-process=image/watermark,type_ZmFuZ3poZW5naGVpdGk,shadow_10,text_aHR0cHM6Ly9ibG9nLmNzZG4ubmV0L2MxMzkyODUxNjAw,size_16,color_FFFFFF,t_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263" y="4293890"/>
            <a:ext cx="5008199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6604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56796" y="765498"/>
            <a:ext cx="1137726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b="0" dirty="0"/>
              <a:t>所谓局部类，就是定义在一个函数内部的类，这个类只能在这个函数内部使用。</a:t>
            </a:r>
            <a:endParaRPr lang="zh-CN" altLang="en-US" sz="2801" kern="0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局部类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35484" y="2061642"/>
            <a:ext cx="5019055" cy="4154984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rgbClr val="383A42"/>
              </a:solidFill>
              <a:effectLst/>
              <a:latin typeface="Arial Unicode MS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int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4078F2"/>
                </a:solidFill>
                <a:effectLst/>
                <a:latin typeface="Arial Unicode MS"/>
                <a:ea typeface="Source Code Pro"/>
              </a:rPr>
              <a:t>main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class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c4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rgbClr val="383A42"/>
              </a:solidFill>
              <a:effectLst/>
              <a:latin typeface="Arial Unicode MS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public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 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int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   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void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4078F2"/>
                </a:solidFill>
                <a:effectLst/>
                <a:latin typeface="Arial Unicode MS"/>
                <a:ea typeface="Source Code Pro"/>
              </a:rPr>
              <a:t>foo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() {a =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986801"/>
                </a:solidFill>
                <a:effectLst/>
                <a:latin typeface="Arial Unicode MS"/>
                <a:ea typeface="Source Code Pro"/>
              </a:rPr>
              <a:t>4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c4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ff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ff.foo();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cout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&lt;&lt; ff.a &lt;&lt;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C18401"/>
                </a:solidFill>
                <a:effectLst/>
                <a:latin typeface="Arial Unicode MS"/>
                <a:ea typeface="Source Code Pro"/>
              </a:rPr>
              <a:t>endl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 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A626A4"/>
                </a:solidFill>
                <a:effectLst/>
                <a:latin typeface="Arial Unicode MS"/>
                <a:ea typeface="Source Code Pro"/>
              </a:rPr>
              <a:t>return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986801"/>
                </a:solidFill>
                <a:effectLst/>
                <a:latin typeface="Arial Unicode MS"/>
                <a:ea typeface="Source Code Pro"/>
              </a:rPr>
              <a:t>0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383A42"/>
                </a:solidFill>
                <a:effectLst/>
                <a:latin typeface="Arial Unicode MS"/>
                <a:ea typeface="Source Code Pr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554559" y="3434532"/>
            <a:ext cx="50190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zh-CN" altLang="zh-CN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285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22511" y="667835"/>
            <a:ext cx="11377263" cy="96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b="0" dirty="0"/>
              <a:t>函数是不能嵌套的。比如下面的例子是无法编译通过的。</a:t>
            </a:r>
            <a:endParaRPr lang="zh-CN" altLang="en-US" sz="2801" kern="0" dirty="0"/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说明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5484" y="1269554"/>
            <a:ext cx="6099175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4078F2"/>
                </a:solidFill>
                <a:latin typeface="Source Code Pro"/>
              </a:rPr>
              <a:t>main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</a:t>
            </a:r>
          </a:p>
          <a:p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 void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4078F2"/>
                </a:solidFill>
                <a:latin typeface="Source Code Pro"/>
              </a:rPr>
              <a:t>foo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 { </a:t>
            </a:r>
            <a:r>
              <a:rPr lang="en-US" altLang="zh-CN" dirty="0" err="1">
                <a:solidFill>
                  <a:srgbClr val="C18401"/>
                </a:solidFill>
                <a:latin typeface="Source Code Pro"/>
              </a:rPr>
              <a:t>cout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dirty="0">
                <a:solidFill>
                  <a:srgbClr val="50A14F"/>
                </a:solidFill>
                <a:latin typeface="Source Code Pro"/>
              </a:rPr>
              <a:t>"WRONG"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;};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 foo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();</a:t>
            </a:r>
          </a:p>
          <a:p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}</a:t>
            </a:r>
            <a:endParaRPr lang="en-US" altLang="zh-CN" b="0" i="0" dirty="0">
              <a:solidFill>
                <a:srgbClr val="383A42"/>
              </a:solidFill>
              <a:effectLst/>
              <a:latin typeface="Source Code Pro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02830" y="3208546"/>
            <a:ext cx="11377263" cy="96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b="0" dirty="0" smtClean="0"/>
              <a:t>但可以</a:t>
            </a:r>
            <a:r>
              <a:rPr lang="zh-CN" altLang="en-US" b="0" dirty="0"/>
              <a:t>通过一些变通的方法来模拟出一个局部函数</a:t>
            </a:r>
            <a:r>
              <a:rPr lang="zh-CN" altLang="en-US" b="0" dirty="0" smtClean="0"/>
              <a:t>来：通过</a:t>
            </a:r>
            <a:r>
              <a:rPr lang="zh-CN" altLang="en-US" b="0" dirty="0"/>
              <a:t>重载一个类的</a:t>
            </a:r>
            <a:r>
              <a:rPr lang="en-US" altLang="zh-CN" b="0" dirty="0"/>
              <a:t>operator</a:t>
            </a:r>
            <a:r>
              <a:rPr lang="zh-CN" altLang="en-US" b="0" dirty="0"/>
              <a:t> </a:t>
            </a:r>
            <a:r>
              <a:rPr lang="en-US" altLang="zh-CN" b="0" dirty="0"/>
              <a:t>() </a:t>
            </a:r>
            <a:r>
              <a:rPr lang="zh-CN" altLang="en-US" b="0" dirty="0"/>
              <a:t>方法来模拟一个函数调用，下面给个例子：</a:t>
            </a:r>
            <a:endParaRPr lang="zh-CN" altLang="en-US" sz="2801" kern="0" dirty="0"/>
          </a:p>
        </p:txBody>
      </p:sp>
    </p:spTree>
    <p:extLst>
      <p:ext uri="{BB962C8B-B14F-4D97-AF65-F5344CB8AC3E}">
        <p14:creationId xmlns:p14="http://schemas.microsoft.com/office/powerpoint/2010/main" val="3257208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4824536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说明</a:t>
            </a:r>
          </a:p>
        </p:txBody>
      </p:sp>
      <p:sp>
        <p:nvSpPr>
          <p:cNvPr id="12" name="矩形 11"/>
          <p:cNvSpPr/>
          <p:nvPr/>
        </p:nvSpPr>
        <p:spPr>
          <a:xfrm>
            <a:off x="942179" y="611128"/>
            <a:ext cx="65132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4078F2"/>
                </a:solidFill>
                <a:latin typeface="Source Code Pro"/>
              </a:rPr>
              <a:t>main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</a:t>
            </a:r>
          </a:p>
          <a:p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 </a:t>
            </a:r>
            <a:r>
              <a:rPr lang="en-US" altLang="zh-CN" dirty="0" err="1" smtClean="0">
                <a:solidFill>
                  <a:srgbClr val="A626A4"/>
                </a:solidFill>
                <a:latin typeface="Source Code Pro"/>
              </a:rPr>
              <a:t>struct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{</a:t>
            </a: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     void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4078F2"/>
                </a:solidFill>
                <a:latin typeface="Source Code Pro"/>
              </a:rPr>
              <a:t>operator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() ( </a:t>
            </a:r>
            <a:r>
              <a:rPr lang="en-US" altLang="zh-CN" dirty="0">
                <a:solidFill>
                  <a:srgbClr val="A626A4"/>
                </a:solidFill>
                <a:latin typeface="Source Code Pro"/>
              </a:rPr>
              <a:t>void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)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     { </a:t>
            </a:r>
            <a:r>
              <a:rPr lang="en-US" altLang="zh-CN" dirty="0" err="1" smtClean="0">
                <a:solidFill>
                  <a:srgbClr val="C18401"/>
                </a:solidFill>
                <a:latin typeface="Source Code Pro"/>
              </a:rPr>
              <a:t>cout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&lt;&lt; </a:t>
            </a:r>
            <a:r>
              <a:rPr lang="en-US" altLang="zh-CN" dirty="0">
                <a:solidFill>
                  <a:srgbClr val="50A14F"/>
                </a:solidFill>
                <a:latin typeface="Source Code Pro"/>
              </a:rPr>
              <a:t>"HELLO"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&lt;&lt; </a:t>
            </a:r>
            <a:r>
              <a:rPr lang="en-US" altLang="zh-CN" dirty="0" err="1">
                <a:solidFill>
                  <a:srgbClr val="C18401"/>
                </a:solidFill>
                <a:latin typeface="Source Code Pro"/>
              </a:rPr>
              <a:t>endl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; }</a:t>
            </a:r>
            <a:endParaRPr lang="en-US" altLang="zh-CN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        </a:t>
            </a:r>
            <a:r>
              <a:rPr lang="en-US" altLang="zh-CN" dirty="0" err="1" smtClean="0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4078F2"/>
                </a:solidFill>
                <a:latin typeface="Source Code Pro"/>
              </a:rPr>
              <a:t>operator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 (</a:t>
            </a:r>
            <a:r>
              <a:rPr lang="en-US" altLang="zh-CN" dirty="0" err="1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a, </a:t>
            </a:r>
            <a:r>
              <a:rPr lang="en-US" altLang="zh-CN" dirty="0" err="1">
                <a:solidFill>
                  <a:srgbClr val="A626A4"/>
                </a:solidFill>
                <a:latin typeface="Source Code Pro"/>
              </a:rPr>
              <a:t>int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 b)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     {   </a:t>
            </a:r>
            <a:r>
              <a:rPr lang="en-US" altLang="zh-CN" dirty="0" smtClean="0">
                <a:solidFill>
                  <a:srgbClr val="A626A4"/>
                </a:solidFill>
                <a:latin typeface="Source Code Pro"/>
              </a:rPr>
              <a:t>return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a + b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; }</a:t>
            </a:r>
            <a:endParaRPr lang="en-US" altLang="zh-CN" dirty="0">
              <a:solidFill>
                <a:srgbClr val="383A42"/>
              </a:solidFill>
              <a:latin typeface="Source Code Pro"/>
            </a:endParaRP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  } 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foo;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    foo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();</a:t>
            </a:r>
          </a:p>
          <a:p>
            <a:r>
              <a:rPr lang="en-US" altLang="zh-CN" dirty="0" smtClean="0">
                <a:solidFill>
                  <a:srgbClr val="C18401"/>
                </a:solidFill>
                <a:latin typeface="Source Code Pro"/>
              </a:rPr>
              <a:t>     </a:t>
            </a:r>
            <a:r>
              <a:rPr lang="en-US" altLang="zh-CN" dirty="0" err="1" smtClean="0">
                <a:solidFill>
                  <a:srgbClr val="C18401"/>
                </a:solidFill>
                <a:latin typeface="Source Code Pro"/>
              </a:rPr>
              <a:t>cout</a:t>
            </a:r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&lt;&lt; foo(</a:t>
            </a:r>
            <a:r>
              <a:rPr lang="en-US" altLang="zh-CN" dirty="0">
                <a:solidFill>
                  <a:srgbClr val="986801"/>
                </a:solidFill>
                <a:latin typeface="Source Code Pro"/>
              </a:rPr>
              <a:t>1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, </a:t>
            </a:r>
            <a:r>
              <a:rPr lang="en-US" altLang="zh-CN" dirty="0">
                <a:solidFill>
                  <a:srgbClr val="986801"/>
                </a:solidFill>
                <a:latin typeface="Source Code Pro"/>
              </a:rPr>
              <a:t>2</a:t>
            </a:r>
            <a:r>
              <a:rPr lang="en-US" altLang="zh-CN" dirty="0">
                <a:solidFill>
                  <a:srgbClr val="383A42"/>
                </a:solidFill>
                <a:latin typeface="Source Code Pro"/>
              </a:rPr>
              <a:t>);</a:t>
            </a: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}</a:t>
            </a:r>
          </a:p>
          <a:p>
            <a:r>
              <a:rPr lang="en-US" altLang="zh-CN" b="0" i="0" dirty="0" smtClean="0">
                <a:solidFill>
                  <a:srgbClr val="383A42"/>
                </a:solidFill>
                <a:effectLst/>
                <a:latin typeface="Source Code Pro"/>
              </a:rPr>
              <a:t>Result</a:t>
            </a:r>
            <a:r>
              <a:rPr lang="zh-CN" altLang="en-US" b="0" i="0" dirty="0" smtClean="0">
                <a:solidFill>
                  <a:srgbClr val="383A42"/>
                </a:solidFill>
                <a:effectLst/>
                <a:latin typeface="Source Code Pro"/>
              </a:rPr>
              <a:t>：</a:t>
            </a:r>
            <a:endParaRPr lang="en-US" altLang="zh-CN" b="0" i="0" dirty="0" smtClean="0">
              <a:solidFill>
                <a:srgbClr val="383A42"/>
              </a:solidFill>
              <a:effectLst/>
              <a:latin typeface="Source Code Pro"/>
            </a:endParaRPr>
          </a:p>
          <a:p>
            <a:r>
              <a:rPr lang="en-US" altLang="zh-CN" dirty="0" smtClean="0">
                <a:solidFill>
                  <a:srgbClr val="383A42"/>
                </a:solidFill>
                <a:latin typeface="Source Code Pro"/>
              </a:rPr>
              <a:t>HELLO</a:t>
            </a:r>
          </a:p>
          <a:p>
            <a:r>
              <a:rPr lang="en-US" altLang="zh-CN" b="0" i="0" dirty="0">
                <a:solidFill>
                  <a:srgbClr val="383A42"/>
                </a:solidFill>
                <a:effectLst/>
                <a:latin typeface="Source Code Pro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90186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959" name="Picture 23" descr="未标题-8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09514"/>
            <a:ext cx="3230563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5960" name="Picture 24" descr="未标题-8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955551"/>
            <a:ext cx="3230563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5961" name="Picture 25" descr="未标题-8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917451"/>
            <a:ext cx="3230563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5962" name="Picture 26" descr="未标题-84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985714"/>
            <a:ext cx="3230563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5963" name="文本框 33"/>
          <p:cNvSpPr txBox="1">
            <a:spLocks noChangeArrowheads="1"/>
          </p:cNvSpPr>
          <p:nvPr/>
        </p:nvSpPr>
        <p:spPr bwMode="auto">
          <a:xfrm>
            <a:off x="1028700" y="1511176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谢</a:t>
            </a:r>
          </a:p>
        </p:txBody>
      </p:sp>
      <p:sp>
        <p:nvSpPr>
          <p:cNvPr id="935964" name="文本框 33"/>
          <p:cNvSpPr txBox="1">
            <a:spLocks noChangeArrowheads="1"/>
          </p:cNvSpPr>
          <p:nvPr/>
        </p:nvSpPr>
        <p:spPr bwMode="auto">
          <a:xfrm>
            <a:off x="3213100" y="1549276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谢</a:t>
            </a:r>
          </a:p>
        </p:txBody>
      </p:sp>
      <p:sp>
        <p:nvSpPr>
          <p:cNvPr id="935965" name="文本框 33"/>
          <p:cNvSpPr txBox="1">
            <a:spLocks noChangeArrowheads="1"/>
          </p:cNvSpPr>
          <p:nvPr/>
        </p:nvSpPr>
        <p:spPr bwMode="auto">
          <a:xfrm>
            <a:off x="5549900" y="1498476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聆</a:t>
            </a:r>
          </a:p>
        </p:txBody>
      </p:sp>
      <p:sp>
        <p:nvSpPr>
          <p:cNvPr id="935966" name="文本框 33"/>
          <p:cNvSpPr txBox="1">
            <a:spLocks noChangeArrowheads="1"/>
          </p:cNvSpPr>
          <p:nvPr/>
        </p:nvSpPr>
        <p:spPr bwMode="auto">
          <a:xfrm>
            <a:off x="7696200" y="1561976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听</a:t>
            </a:r>
          </a:p>
        </p:txBody>
      </p:sp>
      <p:sp>
        <p:nvSpPr>
          <p:cNvPr id="935967" name="TextBox 7"/>
          <p:cNvSpPr>
            <a:spLocks noChangeArrowheads="1"/>
          </p:cNvSpPr>
          <p:nvPr/>
        </p:nvSpPr>
        <p:spPr bwMode="auto">
          <a:xfrm>
            <a:off x="4227513" y="3956050"/>
            <a:ext cx="3819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600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THANKS!</a:t>
            </a: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5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5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35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5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5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5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5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5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3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5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5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5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35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35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35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359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35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35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359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35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935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4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359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35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35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935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935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935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963" grpId="0"/>
      <p:bldP spid="935964" grpId="0"/>
      <p:bldP spid="935965" grpId="0"/>
      <p:bldP spid="935966" grpId="0"/>
      <p:bldP spid="9359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02631" y="677542"/>
            <a:ext cx="9012296" cy="5992612"/>
          </a:xfrm>
          <a:noFill/>
        </p:spPr>
        <p:txBody>
          <a:bodyPr/>
          <a:lstStyle/>
          <a:p>
            <a:pPr indent="-6351" algn="l"/>
            <a:r>
              <a:rPr lang="en-US" altLang="zh-CN" sz="2400" dirty="0" smtClean="0"/>
              <a:t>void </a:t>
            </a:r>
            <a:r>
              <a:rPr lang="en-US" altLang="zh-CN" sz="2400" dirty="0"/>
              <a:t>display(Time&amp; t) </a:t>
            </a:r>
            <a:endParaRPr lang="en-US" altLang="zh-CN" sz="2400" dirty="0" smtClean="0"/>
          </a:p>
          <a:p>
            <a:pPr indent="-6351" algn="l"/>
            <a:r>
              <a:rPr lang="zh-CN" altLang="en-US" sz="2400" dirty="0" smtClean="0"/>
              <a:t>{  </a:t>
            </a:r>
            <a:endParaRPr lang="en-US" altLang="zh-CN" sz="2400" dirty="0" smtClean="0"/>
          </a:p>
          <a:p>
            <a:pPr indent="-6351" algn="l"/>
            <a:r>
              <a:rPr lang="en-US" altLang="zh-CN" sz="2400" dirty="0" smtClean="0"/>
              <a:t>	</a:t>
            </a:r>
            <a:r>
              <a:rPr lang="en-US" altLang="zh-CN" sz="2400" dirty="0" err="1" smtClean="0"/>
              <a:t>cout</a:t>
            </a:r>
            <a:r>
              <a:rPr lang="en-US" altLang="zh-CN" sz="2400" dirty="0"/>
              <a:t>&lt;&lt;</a:t>
            </a:r>
            <a:r>
              <a:rPr lang="en-US" altLang="zh-CN" sz="2400" dirty="0" err="1"/>
              <a:t>t.hour</a:t>
            </a:r>
            <a:r>
              <a:rPr lang="en-US" altLang="zh-CN" sz="2400" dirty="0"/>
              <a:t>&lt;&lt;″:″&lt;&lt;</a:t>
            </a:r>
            <a:r>
              <a:rPr lang="en-US" altLang="zh-CN" sz="2400" dirty="0" err="1"/>
              <a:t>t.minute</a:t>
            </a:r>
            <a:r>
              <a:rPr lang="en-US" altLang="zh-CN" sz="2400" dirty="0"/>
              <a:t>&lt;&lt;″:″&lt;&lt;</a:t>
            </a:r>
            <a:r>
              <a:rPr lang="en-US" altLang="zh-CN" sz="2400" dirty="0" err="1"/>
              <a:t>t.sec</a:t>
            </a:r>
            <a:r>
              <a:rPr lang="en-US" altLang="zh-CN" sz="2400" dirty="0"/>
              <a:t>&lt;&lt;</a:t>
            </a:r>
            <a:r>
              <a:rPr lang="en-US" altLang="zh-CN" sz="2400" dirty="0" err="1"/>
              <a:t>endl</a:t>
            </a:r>
            <a:r>
              <a:rPr lang="en-US" altLang="zh-CN" sz="2400" dirty="0"/>
              <a:t>;</a:t>
            </a:r>
          </a:p>
          <a:p>
            <a:pPr indent="-6351" algn="l"/>
            <a:r>
              <a:rPr lang="en-US" altLang="zh-CN" sz="2400" dirty="0"/>
              <a:t>}</a:t>
            </a:r>
          </a:p>
          <a:p>
            <a:pPr indent="-6351" algn="l"/>
            <a:r>
              <a:rPr lang="en-US" altLang="zh-CN" sz="2400" dirty="0" err="1"/>
              <a:t>int</a:t>
            </a:r>
            <a:r>
              <a:rPr lang="en-US" altLang="zh-CN" sz="2400" dirty="0"/>
              <a:t> main( )</a:t>
            </a:r>
          </a:p>
          <a:p>
            <a:pPr indent="-6351" algn="l"/>
            <a:r>
              <a:rPr lang="en-US" altLang="zh-CN" sz="2400" dirty="0"/>
              <a:t>{  </a:t>
            </a:r>
            <a:endParaRPr lang="en-US" altLang="zh-CN" sz="2400" dirty="0" smtClean="0"/>
          </a:p>
          <a:p>
            <a:pPr indent="-6351" algn="l"/>
            <a:r>
              <a:rPr lang="en-US" altLang="zh-CN" sz="2400" dirty="0" smtClean="0"/>
              <a:t>       Time </a:t>
            </a:r>
            <a:r>
              <a:rPr lang="en-US" altLang="zh-CN" sz="2400" dirty="0"/>
              <a:t>t1(10,13,56);</a:t>
            </a:r>
          </a:p>
          <a:p>
            <a:pPr indent="-6351" algn="l"/>
            <a:r>
              <a:rPr lang="en-US" altLang="zh-CN" sz="2400" dirty="0"/>
              <a:t>   </a:t>
            </a:r>
            <a:r>
              <a:rPr lang="en-US" altLang="zh-CN" sz="2400" dirty="0" smtClean="0"/>
              <a:t>     display(t1</a:t>
            </a:r>
            <a:r>
              <a:rPr lang="en-US" altLang="zh-CN" sz="2400" dirty="0"/>
              <a:t>);</a:t>
            </a:r>
          </a:p>
          <a:p>
            <a:pPr indent="-6351" algn="l"/>
            <a:r>
              <a:rPr lang="en-US" altLang="zh-CN" sz="2400" dirty="0"/>
              <a:t>   </a:t>
            </a:r>
            <a:r>
              <a:rPr lang="en-US" altLang="zh-CN" sz="2400" dirty="0" smtClean="0"/>
              <a:t>     return </a:t>
            </a:r>
            <a:r>
              <a:rPr lang="en-US" altLang="zh-CN" sz="2400" dirty="0"/>
              <a:t>0;</a:t>
            </a:r>
          </a:p>
          <a:p>
            <a:pPr indent="-6351" algn="l"/>
            <a:r>
              <a:rPr lang="zh-CN" altLang="en-US" sz="2400" dirty="0"/>
              <a:t>}</a:t>
            </a:r>
          </a:p>
          <a:p>
            <a:pPr indent="-6351" algn="l"/>
            <a:r>
              <a:rPr lang="zh-CN" altLang="en-US" b="0" dirty="0" smtClean="0"/>
              <a:t>程序输出结果如下：</a:t>
            </a:r>
          </a:p>
          <a:p>
            <a:pPr indent="-6351" algn="l"/>
            <a:r>
              <a:rPr lang="zh-CN" altLang="en-US" sz="2000" dirty="0"/>
              <a:t>    10:13:56</a:t>
            </a:r>
          </a:p>
        </p:txBody>
      </p:sp>
      <p:pic>
        <p:nvPicPr>
          <p:cNvPr id="3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 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Friend functions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7721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1058615" y="701416"/>
            <a:ext cx="9577064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193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000" dirty="0"/>
              <a:t>#include&lt;</a:t>
            </a:r>
            <a:r>
              <a:rPr kumimoji="1" lang="en-US" altLang="zh-CN" sz="2000" dirty="0" err="1"/>
              <a:t>iostream.h</a:t>
            </a:r>
            <a:r>
              <a:rPr kumimoji="1" lang="en-US" altLang="zh-CN" sz="2000" dirty="0"/>
              <a:t>&gt;</a:t>
            </a:r>
          </a:p>
          <a:p>
            <a:pPr algn="just"/>
            <a:r>
              <a:rPr kumimoji="1" lang="en-US" altLang="zh-CN" sz="2000" dirty="0"/>
              <a:t>#include&lt;</a:t>
            </a:r>
            <a:r>
              <a:rPr kumimoji="1" lang="en-US" altLang="zh-CN" sz="2000" dirty="0" err="1"/>
              <a:t>string.h</a:t>
            </a:r>
            <a:r>
              <a:rPr kumimoji="1" lang="en-US" altLang="zh-CN" sz="2000" dirty="0"/>
              <a:t>&gt;</a:t>
            </a:r>
          </a:p>
          <a:p>
            <a:pPr algn="just"/>
            <a:r>
              <a:rPr kumimoji="1" lang="en-US" altLang="zh-CN" sz="2000" dirty="0"/>
              <a:t>class girl </a:t>
            </a:r>
            <a:endParaRPr kumimoji="1" lang="en-US" altLang="zh-CN" sz="2000" dirty="0" smtClean="0"/>
          </a:p>
          <a:p>
            <a:pPr algn="just"/>
            <a:r>
              <a:rPr kumimoji="1" lang="en-US" altLang="zh-CN" sz="2000" dirty="0" smtClean="0"/>
              <a:t>{</a:t>
            </a:r>
            <a:endParaRPr kumimoji="1" lang="en-US" altLang="zh-CN" sz="2000" dirty="0"/>
          </a:p>
          <a:p>
            <a:pPr algn="just"/>
            <a:r>
              <a:rPr kumimoji="1" lang="en-US" altLang="zh-CN" sz="2000" dirty="0"/>
              <a:t>public:</a:t>
            </a:r>
          </a:p>
          <a:p>
            <a:pPr algn="just"/>
            <a:r>
              <a:rPr kumimoji="1" lang="en-US" altLang="zh-CN" sz="2000" dirty="0"/>
              <a:t>     girl(char *</a:t>
            </a:r>
            <a:r>
              <a:rPr kumimoji="1" lang="en-US" altLang="zh-CN" sz="2000" dirty="0" err="1"/>
              <a:t>n,int</a:t>
            </a:r>
            <a:r>
              <a:rPr kumimoji="1" lang="en-US" altLang="zh-CN" sz="2000" dirty="0"/>
              <a:t> d)</a:t>
            </a:r>
          </a:p>
          <a:p>
            <a:pPr algn="just"/>
            <a:r>
              <a:rPr kumimoji="1" lang="en-US" altLang="zh-CN" sz="2000" dirty="0"/>
              <a:t>       {   name=new char[</a:t>
            </a:r>
            <a:r>
              <a:rPr kumimoji="1" lang="en-US" altLang="zh-CN" sz="2000" dirty="0" err="1"/>
              <a:t>strlen</a:t>
            </a:r>
            <a:r>
              <a:rPr kumimoji="1" lang="en-US" altLang="zh-CN" sz="2000" dirty="0"/>
              <a:t>(n)+1];</a:t>
            </a:r>
          </a:p>
          <a:p>
            <a:pPr algn="just"/>
            <a:r>
              <a:rPr kumimoji="1" lang="en-US" altLang="zh-CN" sz="2000" dirty="0"/>
              <a:t>           </a:t>
            </a:r>
            <a:r>
              <a:rPr kumimoji="1" lang="en-US" altLang="zh-CN" sz="2000" dirty="0" err="1"/>
              <a:t>strcpy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name,n</a:t>
            </a:r>
            <a:r>
              <a:rPr kumimoji="1" lang="en-US" altLang="zh-CN" sz="2000" dirty="0"/>
              <a:t>);  age=d; }</a:t>
            </a:r>
          </a:p>
          <a:p>
            <a:pPr algn="just"/>
            <a:r>
              <a:rPr kumimoji="1" lang="en-US" altLang="zh-CN" sz="2000" dirty="0"/>
              <a:t>     </a:t>
            </a:r>
            <a:r>
              <a:rPr kumimoji="1" lang="en-US" altLang="zh-CN" sz="2000" dirty="0">
                <a:solidFill>
                  <a:schemeClr val="bg2"/>
                </a:solidFill>
              </a:rPr>
              <a:t>friend void </a:t>
            </a:r>
            <a:r>
              <a:rPr kumimoji="1" lang="en-US" altLang="zh-CN" sz="2000" dirty="0" err="1">
                <a:solidFill>
                  <a:schemeClr val="bg2"/>
                </a:solidFill>
              </a:rPr>
              <a:t>disp</a:t>
            </a:r>
            <a:r>
              <a:rPr kumimoji="1" lang="en-US" altLang="zh-CN" sz="2000" dirty="0">
                <a:solidFill>
                  <a:schemeClr val="bg2"/>
                </a:solidFill>
              </a:rPr>
              <a:t>(girl &amp;);    </a:t>
            </a:r>
            <a:r>
              <a:rPr kumimoji="1" lang="en-US" altLang="zh-CN" sz="2000" dirty="0"/>
              <a:t>//</a:t>
            </a:r>
            <a:r>
              <a:rPr kumimoji="1" lang="zh-CN" altLang="en-US" sz="2000" dirty="0"/>
              <a:t>声明友元函数</a:t>
            </a:r>
          </a:p>
          <a:p>
            <a:pPr algn="just"/>
            <a:r>
              <a:rPr kumimoji="1" lang="zh-CN" altLang="en-US" sz="2000" dirty="0"/>
              <a:t>     </a:t>
            </a:r>
            <a:r>
              <a:rPr kumimoji="1" lang="en-US" altLang="zh-CN" sz="2000" dirty="0"/>
              <a:t>~girl(){ delete []name; }</a:t>
            </a:r>
          </a:p>
          <a:p>
            <a:pPr algn="just"/>
            <a:r>
              <a:rPr kumimoji="1" lang="en-US" altLang="zh-CN" sz="2000" dirty="0"/>
              <a:t> private:</a:t>
            </a:r>
          </a:p>
          <a:p>
            <a:pPr algn="just"/>
            <a:r>
              <a:rPr kumimoji="1" lang="en-US" altLang="zh-CN" sz="2000" dirty="0"/>
              <a:t>      char *name;  </a:t>
            </a:r>
            <a:r>
              <a:rPr kumimoji="1" lang="en-US" altLang="zh-CN" sz="2000" dirty="0" err="1"/>
              <a:t>int</a:t>
            </a:r>
            <a:r>
              <a:rPr kumimoji="1" lang="en-US" altLang="zh-CN" sz="2000" dirty="0"/>
              <a:t> age;</a:t>
            </a:r>
          </a:p>
          <a:p>
            <a:pPr algn="just"/>
            <a:r>
              <a:rPr kumimoji="1" lang="en-US" altLang="zh-CN" sz="2000" dirty="0"/>
              <a:t>  };</a:t>
            </a:r>
          </a:p>
          <a:p>
            <a:pPr algn="just"/>
            <a:r>
              <a:rPr kumimoji="1" lang="en-US" altLang="zh-CN" sz="2000" dirty="0"/>
              <a:t> </a:t>
            </a:r>
            <a:r>
              <a:rPr kumimoji="1" lang="en-US" altLang="zh-CN" sz="2000" dirty="0">
                <a:solidFill>
                  <a:schemeClr val="bg2"/>
                </a:solidFill>
              </a:rPr>
              <a:t>void </a:t>
            </a:r>
            <a:r>
              <a:rPr kumimoji="1" lang="en-US" altLang="zh-CN" sz="2000" dirty="0" err="1">
                <a:solidFill>
                  <a:schemeClr val="bg2"/>
                </a:solidFill>
              </a:rPr>
              <a:t>disp</a:t>
            </a:r>
            <a:r>
              <a:rPr kumimoji="1" lang="en-US" altLang="zh-CN" sz="2000" dirty="0">
                <a:solidFill>
                  <a:schemeClr val="bg2"/>
                </a:solidFill>
              </a:rPr>
              <a:t>(girl &amp;x)               </a:t>
            </a:r>
            <a:r>
              <a:rPr kumimoji="1" lang="en-US" altLang="zh-CN" sz="2000" dirty="0"/>
              <a:t>//</a:t>
            </a:r>
            <a:r>
              <a:rPr kumimoji="1" lang="zh-CN" altLang="en-US" sz="2000" dirty="0"/>
              <a:t>定义友元函数</a:t>
            </a:r>
          </a:p>
          <a:p>
            <a:pPr algn="just"/>
            <a:r>
              <a:rPr kumimoji="1" lang="zh-CN" altLang="en-US" sz="2000" dirty="0"/>
              <a:t>   </a:t>
            </a:r>
            <a:r>
              <a:rPr kumimoji="1" lang="en-US" altLang="zh-CN" sz="2000" dirty="0"/>
              <a:t>{  </a:t>
            </a:r>
            <a:r>
              <a:rPr kumimoji="1" lang="en-US" altLang="zh-CN" sz="2000" dirty="0" err="1"/>
              <a:t>cout</a:t>
            </a:r>
            <a:r>
              <a:rPr kumimoji="1" lang="en-US" altLang="zh-CN" sz="2000" dirty="0"/>
              <a:t>&lt;&lt;"Girl\′s name is "&lt;&lt;x.name&lt;&lt;",age:"&lt;&lt;</a:t>
            </a:r>
            <a:r>
              <a:rPr kumimoji="1" lang="en-US" altLang="zh-CN" sz="2000" dirty="0" err="1"/>
              <a:t>x.age</a:t>
            </a:r>
            <a:r>
              <a:rPr kumimoji="1" lang="en-US" altLang="zh-CN" sz="2000" dirty="0"/>
              <a:t>&lt;&lt;"\n"; }</a:t>
            </a:r>
          </a:p>
          <a:p>
            <a:pPr algn="just"/>
            <a:r>
              <a:rPr kumimoji="1" lang="en-US" altLang="zh-CN" sz="2000" dirty="0"/>
              <a:t> void main()</a:t>
            </a:r>
          </a:p>
          <a:p>
            <a:pPr algn="just"/>
            <a:r>
              <a:rPr kumimoji="1" lang="en-US" altLang="zh-CN" sz="2000" dirty="0"/>
              <a:t> {   girl e("Chen Xingwei",18);</a:t>
            </a:r>
          </a:p>
          <a:p>
            <a:pPr algn="just"/>
            <a:r>
              <a:rPr kumimoji="1" lang="en-US" altLang="zh-CN" sz="2000" dirty="0">
                <a:solidFill>
                  <a:schemeClr val="bg2"/>
                </a:solidFill>
              </a:rPr>
              <a:t>     </a:t>
            </a:r>
            <a:r>
              <a:rPr kumimoji="1" lang="en-US" altLang="zh-CN" sz="2000" dirty="0" err="1">
                <a:solidFill>
                  <a:schemeClr val="bg2"/>
                </a:solidFill>
              </a:rPr>
              <a:t>disp</a:t>
            </a:r>
            <a:r>
              <a:rPr kumimoji="1" lang="en-US" altLang="zh-CN" sz="2000" dirty="0">
                <a:solidFill>
                  <a:schemeClr val="bg2"/>
                </a:solidFill>
              </a:rPr>
              <a:t>(e);                     </a:t>
            </a:r>
            <a:r>
              <a:rPr kumimoji="1" lang="en-US" altLang="zh-CN" sz="2000" dirty="0"/>
              <a:t>// </a:t>
            </a:r>
            <a:r>
              <a:rPr kumimoji="1" lang="zh-CN" altLang="en-US" sz="2000" dirty="0"/>
              <a:t>调用友元函数</a:t>
            </a:r>
          </a:p>
          <a:p>
            <a:r>
              <a:rPr kumimoji="1" lang="zh-CN" altLang="en-US" sz="2000" dirty="0"/>
              <a:t> </a:t>
            </a:r>
            <a:r>
              <a:rPr kumimoji="1" lang="en-US" altLang="zh-CN" sz="2000" dirty="0"/>
              <a:t>} </a:t>
            </a:r>
          </a:p>
        </p:txBody>
      </p:sp>
      <p:pic>
        <p:nvPicPr>
          <p:cNvPr id="4" name="矩形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-54035"/>
            <a:ext cx="6513272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82678" y="54174"/>
            <a:ext cx="505612" cy="468314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1058615" y="7888"/>
            <a:ext cx="550593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 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Friend functions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友元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函数</a:t>
            </a:r>
            <a:endParaRPr lang="en-US" altLang="zh-CN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5022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C00000"/>
      </a:dk2>
      <a:lt2>
        <a:srgbClr val="FF0000"/>
      </a:lt2>
      <a:accent1>
        <a:srgbClr val="FF6600"/>
      </a:accent1>
      <a:accent2>
        <a:srgbClr val="FFC0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AE00"/>
      </a:accent6>
      <a:hlink>
        <a:srgbClr val="262626"/>
      </a:hlink>
      <a:folHlink>
        <a:srgbClr val="7F7F7F"/>
      </a:folHlink>
    </a:clrScheme>
    <a:fontScheme name="2_Office 主题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9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9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C00000"/>
        </a:dk2>
        <a:lt2>
          <a:srgbClr val="FF0000"/>
        </a:lt2>
        <a:accent1>
          <a:srgbClr val="FF6600"/>
        </a:accent1>
        <a:accent2>
          <a:srgbClr val="FFC0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AE00"/>
        </a:accent6>
        <a:hlink>
          <a:srgbClr val="262626"/>
        </a:hlink>
        <a:folHlink>
          <a:srgbClr val="7F7F7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_教育说课 (52).pptx" id="{3C235130-510A-40AD-AC8F-D6058B36FCBB}" vid="{D8C728C2-F417-4036-AB6F-F18EF17D5991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ljj——c++</Template>
  <TotalTime>347</TotalTime>
  <Words>5361</Words>
  <Application>Microsoft Office PowerPoint</Application>
  <PresentationFormat>自定义</PresentationFormat>
  <Paragraphs>1183</Paragraphs>
  <Slides>77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101" baseType="lpstr">
      <vt:lpstr>-apple-system</vt:lpstr>
      <vt:lpstr>Arial Unicode MS</vt:lpstr>
      <vt:lpstr>Open Sans Light</vt:lpstr>
      <vt:lpstr>Source Code Pro</vt:lpstr>
      <vt:lpstr>方正大黑简体</vt:lpstr>
      <vt:lpstr>方正兰亭细黑_GBK</vt:lpstr>
      <vt:lpstr>华文楷体</vt:lpstr>
      <vt:lpstr>楷体</vt:lpstr>
      <vt:lpstr>楷体_GB2312</vt:lpstr>
      <vt:lpstr>隶书</vt:lpstr>
      <vt:lpstr>宋体</vt:lpstr>
      <vt:lpstr>微软雅黑</vt:lpstr>
      <vt:lpstr>微软雅黑 Light</vt:lpstr>
      <vt:lpstr>Agency FB</vt:lpstr>
      <vt:lpstr>Arial</vt:lpstr>
      <vt:lpstr>Calibri</vt:lpstr>
      <vt:lpstr>Courier New</vt:lpstr>
      <vt:lpstr>Impact</vt:lpstr>
      <vt:lpstr>Rockwell</vt:lpstr>
      <vt:lpstr>Tahoma</vt:lpstr>
      <vt:lpstr>Times New Roman</vt:lpstr>
      <vt:lpstr>Verdana</vt:lpstr>
      <vt:lpstr>Wingdings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lijijun@gmail.com</dc:creator>
  <cp:keywords>tukuppt</cp:keywords>
  <cp:lastModifiedBy>HighAir</cp:lastModifiedBy>
  <cp:revision>37</cp:revision>
  <dcterms:created xsi:type="dcterms:W3CDTF">2020-02-15T13:56:48Z</dcterms:created>
  <dcterms:modified xsi:type="dcterms:W3CDTF">2021-09-13T08:11:44Z</dcterms:modified>
</cp:coreProperties>
</file>